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>
      <p:cViewPr varScale="1">
        <p:scale>
          <a:sx n="88" d="100"/>
          <a:sy n="88" d="100"/>
        </p:scale>
        <p:origin x="1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4912-6D49-9230-A738-CF83CAAF8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8BF25-EAF5-964C-8F72-A9361455E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9B1CC-6340-C157-ACD5-F4515953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76DF-117C-804A-B6A9-1A522353212A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412B8-7AA3-4EE3-32F6-C6DBC607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9E5FB-BA1E-53B6-4561-3558A439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854D-2170-704D-998F-F2CC8CAC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9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F099-1062-F31D-F4CB-6F214435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CE818-072E-9990-F571-B95C3AEEE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38A76-DD11-A875-0403-9C268036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76DF-117C-804A-B6A9-1A522353212A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38AF8-FA7C-E6D8-CF7E-4E7FB166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6CA31-367E-6137-1C26-EE93F43F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854D-2170-704D-998F-F2CC8CAC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7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B08E6-8657-16DA-B079-13E04BE73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68195-0C4A-2902-DD22-86327DF75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FD458-5FB1-5C01-6C19-562E9C74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76DF-117C-804A-B6A9-1A522353212A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0F9CB-C6F1-7C9F-A23B-66DB904E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7F7BE-FB02-B976-0B9F-8597E49F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854D-2170-704D-998F-F2CC8CAC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69C9-3B5B-2B79-D731-5FE308D1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7381A-0D77-3F1F-D6BE-EF2D3E542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17B5F-C843-AF30-6C7B-3B771AAD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76DF-117C-804A-B6A9-1A522353212A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BEA46-503A-4656-E268-082117B8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16698-A0F5-D6E9-3BC8-79BCE143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854D-2170-704D-998F-F2CC8CAC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881E-E623-BA41-5073-0C9A8B07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73F97-CFF1-D515-5175-5FEC6DE8B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6A3DD-E8A1-05D4-2EBE-6CACD0D3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76DF-117C-804A-B6A9-1A522353212A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8438F-972F-859F-9003-A629778F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B21AD-BD6B-660C-0436-FE51B2A3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854D-2170-704D-998F-F2CC8CAC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6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7985-ED57-A811-1264-C9C1ABBE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61BF7-8DBA-F239-CC1A-74B7FD60C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9A8A7-D167-81F2-E17A-FA2EFCB61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9975F-9633-9A09-75D1-F7A885ED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76DF-117C-804A-B6A9-1A522353212A}" type="datetimeFigureOut">
              <a:rPr lang="en-US" smtClean="0"/>
              <a:t>9/14/24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56F39-C4C2-FDE2-356F-3BCBFB29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0657A-129E-9341-77B3-8DCF2CD1D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854D-2170-704D-998F-F2CC8CAC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9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701E-53CA-471B-9B3F-6C2341CC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ED558-E577-3FF5-7ED1-B0198D227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8D4FB-85A4-676A-D8DF-0C48E2CAC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87F07-CE7B-5D55-41EE-B788FDFD2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BA6D1-D781-F018-FF35-56C2EA0A6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3C34D-9E85-450C-09EA-C91A658B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76DF-117C-804A-B6A9-1A522353212A}" type="datetimeFigureOut">
              <a:rPr lang="en-US" smtClean="0"/>
              <a:t>9/14/24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969DB-7BB1-BF07-557B-B13C7921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C493A-88A6-7335-412E-1D33C197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854D-2170-704D-998F-F2CC8CAC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4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0D89A-AD21-AAEE-6D27-F24F8A33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DF3B4-7333-6E26-3118-80E02175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76DF-117C-804A-B6A9-1A522353212A}" type="datetimeFigureOut">
              <a:rPr lang="en-US" smtClean="0"/>
              <a:t>9/14/24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C9CA7-E8D5-8BB6-F899-8A0E7162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51416-D055-998E-BB1A-743E2CCD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854D-2170-704D-998F-F2CC8CAC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DD9C7-64C9-F633-5FF2-91DB428E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76DF-117C-804A-B6A9-1A522353212A}" type="datetimeFigureOut">
              <a:rPr lang="en-US" smtClean="0"/>
              <a:t>9/14/24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E47D0-FFFD-76E9-7310-5C0269EF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988F1-4EED-38B1-AE88-F3DB7B2C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854D-2170-704D-998F-F2CC8CAC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F72D-7BF0-B0A1-7BA4-5261F3F6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872F2-6263-6BD5-CD9E-07DD23429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A1D02-2719-5226-342D-BCFC7F635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5C2BA-88A5-26A7-80E9-E72C6DB6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76DF-117C-804A-B6A9-1A522353212A}" type="datetimeFigureOut">
              <a:rPr lang="en-US" smtClean="0"/>
              <a:t>9/14/24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42030-95D7-5854-6E1B-2B76B471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8F0EA-E4B3-D621-5A93-219B29B7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854D-2170-704D-998F-F2CC8CAC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AB414-3772-0843-BC72-A85C6218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CDB74D-9C9C-DD39-A34E-982ABCB04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D94A2-A961-27C7-ED9C-BCE82686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73ADA-D12F-3AE7-6815-9B6AE549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76DF-117C-804A-B6A9-1A522353212A}" type="datetimeFigureOut">
              <a:rPr lang="en-US" smtClean="0"/>
              <a:t>9/14/24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12279-AABC-74C3-356A-046F7897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9ABDF-369B-BBF2-529D-006B1D04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854D-2170-704D-998F-F2CC8CAC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6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EDC6E-B858-944F-7AF6-48A33314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3D861-D3A2-375D-08FA-540D0A4C2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C118C-4758-578F-DC7F-2E0BFCDAA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6376DF-117C-804A-B6A9-1A522353212A}" type="datetimeFigureOut">
              <a:rPr lang="en-US" smtClean="0"/>
              <a:t>9/14/24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63644-202C-F644-5FE9-FC91EC798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52F64-BB40-4E26-E551-AD258D13F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BB854D-2170-704D-998F-F2CC8CAC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36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6628E-0E01-1D6C-DA7F-8E5173EE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0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F9CE26-4ACC-2830-A55D-25DD37735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EFA3-86EB-D6FD-00F5-EE672797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0139"/>
            <a:ext cx="11353800" cy="4110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Witnesses to His Nature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Acts 14:8-18; 17:22-25, 28-29 </a:t>
            </a:r>
            <a:r>
              <a:rPr lang="en-US" sz="3600" dirty="0">
                <a:solidFill>
                  <a:schemeClr val="bg1"/>
                </a:solidFill>
              </a:rPr>
              <a:t>– God’s continued providential involvement attested to His existence, and fundamental goodness.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rgbClr val="FFC000"/>
                </a:solidFill>
              </a:rPr>
              <a:t>Romans 1:20-25 </a:t>
            </a:r>
            <a:r>
              <a:rPr lang="en-US" sz="3600" dirty="0">
                <a:solidFill>
                  <a:schemeClr val="bg1"/>
                </a:solidFill>
              </a:rPr>
              <a:t>– Creation and all its goodness points to God and His goodness.</a:t>
            </a:r>
          </a:p>
        </p:txBody>
      </p:sp>
    </p:spTree>
    <p:extLst>
      <p:ext uri="{BB962C8B-B14F-4D97-AF65-F5344CB8AC3E}">
        <p14:creationId xmlns:p14="http://schemas.microsoft.com/office/powerpoint/2010/main" val="345108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F9CE26-4ACC-2830-A55D-25DD37735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EFA3-86EB-D6FD-00F5-EE672797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0139"/>
            <a:ext cx="11353800" cy="4110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Witnesses to His Relation to Man</a:t>
            </a:r>
          </a:p>
          <a:p>
            <a:pPr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“the love of God our Savior toward man” 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Titus 3:4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sz="36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philanthrōpia</a:t>
            </a: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“affectionate concern for and interest in humanity, (loving) kindness” (BDAG)</a:t>
            </a: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36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cf. Psalm 8:3-9</a:t>
            </a:r>
            <a:r>
              <a:rPr lang="en-US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Paul showed that God’s creation was designed to elicit the seeking of Him by man – </a:t>
            </a:r>
            <a:r>
              <a:rPr lang="en-US" sz="3600" dirty="0">
                <a:solidFill>
                  <a:srgbClr val="FFC000"/>
                </a:solidFill>
                <a:cs typeface="Times New Roman" panose="02020603050405020304" pitchFamily="18" charset="0"/>
              </a:rPr>
              <a:t>Acts 17:25-28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He is the God of all men – </a:t>
            </a:r>
            <a:r>
              <a:rPr lang="en-US" sz="3600" dirty="0">
                <a:solidFill>
                  <a:srgbClr val="FFC000"/>
                </a:solidFill>
                <a:cs typeface="Times New Roman" panose="02020603050405020304" pitchFamily="18" charset="0"/>
              </a:rPr>
              <a:t>Psalm 117; Matthew 5:43-48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1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F9CE26-4ACC-2830-A55D-25DD37735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EFA3-86EB-D6FD-00F5-EE672797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0139"/>
            <a:ext cx="11353800" cy="4110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Witnesses to His Faithfulness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His goodness should convince us that He is worthy of our trust and commitment – </a:t>
            </a:r>
            <a:r>
              <a:rPr lang="en-US" sz="36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Timothy 6:17-19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  <a:cs typeface="Times New Roman" panose="02020603050405020304" pitchFamily="18" charset="0"/>
              </a:rPr>
              <a:t>Israel should have observed her history with God and trusted Him with her life – </a:t>
            </a:r>
            <a:r>
              <a:rPr lang="en-US" sz="3600" dirty="0">
                <a:solidFill>
                  <a:srgbClr val="FFC000"/>
                </a:solidFill>
                <a:cs typeface="Times New Roman" panose="02020603050405020304" pitchFamily="18" charset="0"/>
              </a:rPr>
              <a:t>Isaiah 1:2-4; 30:1-3; 31:1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9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1873A-BE9A-4BC4-A641-10A60F9CA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EFA3-86EB-D6FD-00F5-EE672797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0139"/>
            <a:ext cx="11353800" cy="4110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Leads Us Away from Sin to Him</a:t>
            </a:r>
          </a:p>
          <a:p>
            <a:r>
              <a:rPr lang="en-US" sz="3600" dirty="0">
                <a:solidFill>
                  <a:schemeClr val="bg1"/>
                </a:solidFill>
              </a:rPr>
              <a:t>Paul’s conclusion at Athens was the demand for repentance – </a:t>
            </a:r>
            <a:r>
              <a:rPr lang="en-US" sz="3600" dirty="0">
                <a:solidFill>
                  <a:srgbClr val="FFC000"/>
                </a:solidFill>
              </a:rPr>
              <a:t>Acts 17:30-31</a:t>
            </a:r>
          </a:p>
          <a:p>
            <a:r>
              <a:rPr lang="en-US" sz="3600" dirty="0">
                <a:solidFill>
                  <a:schemeClr val="bg1"/>
                </a:solidFill>
              </a:rPr>
              <a:t>God’s goodness to the Jews was to lead them to repentance – </a:t>
            </a:r>
            <a:r>
              <a:rPr lang="en-US" sz="3600" dirty="0">
                <a:solidFill>
                  <a:srgbClr val="FFC000"/>
                </a:solidFill>
              </a:rPr>
              <a:t>Romans 2:1-4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cf. Ezekiel 18:31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This change of will is meant to change action from doing evil to good – </a:t>
            </a:r>
            <a:r>
              <a:rPr lang="en-US" sz="3600" dirty="0">
                <a:solidFill>
                  <a:srgbClr val="FFC000"/>
                </a:solidFill>
              </a:rPr>
              <a:t>Romans 1:7-10</a:t>
            </a:r>
          </a:p>
        </p:txBody>
      </p:sp>
    </p:spTree>
    <p:extLst>
      <p:ext uri="{BB962C8B-B14F-4D97-AF65-F5344CB8AC3E}">
        <p14:creationId xmlns:p14="http://schemas.microsoft.com/office/powerpoint/2010/main" val="218509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1873A-BE9A-4BC4-A641-10A60F9CA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EFA3-86EB-D6FD-00F5-EE672797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40139"/>
            <a:ext cx="11353800" cy="4110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Leads Us to Faithfulness</a:t>
            </a:r>
          </a:p>
          <a:p>
            <a:r>
              <a:rPr lang="en-US" sz="3600" dirty="0">
                <a:solidFill>
                  <a:schemeClr val="bg1"/>
                </a:solidFill>
              </a:rPr>
              <a:t>God’s goodness continues to those who continue in it – </a:t>
            </a:r>
            <a:r>
              <a:rPr lang="en-US" sz="3600" dirty="0">
                <a:solidFill>
                  <a:srgbClr val="FFC000"/>
                </a:solidFill>
              </a:rPr>
              <a:t>Romans 11:19-23</a:t>
            </a:r>
          </a:p>
          <a:p>
            <a:r>
              <a:rPr lang="en-US" sz="3600" dirty="0">
                <a:solidFill>
                  <a:schemeClr val="bg1"/>
                </a:solidFill>
              </a:rPr>
              <a:t>His grace teaches us to remain faithful to Him with anticipation of further goodness from Him – </a:t>
            </a:r>
            <a:r>
              <a:rPr lang="en-US" sz="3600" dirty="0">
                <a:solidFill>
                  <a:srgbClr val="FFC000"/>
                </a:solidFill>
              </a:rPr>
              <a:t>Titus 2:11-14; 3:4-8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 nourishes His people because He wants them to trust Him and remain faithful – </a:t>
            </a:r>
            <a:r>
              <a:rPr lang="en-US" sz="3600" dirty="0">
                <a:solidFill>
                  <a:srgbClr val="FFC000"/>
                </a:solidFill>
              </a:rPr>
              <a:t>Isaiah 1:2-3, 16-20</a:t>
            </a:r>
          </a:p>
        </p:txBody>
      </p:sp>
    </p:spTree>
    <p:extLst>
      <p:ext uri="{BB962C8B-B14F-4D97-AF65-F5344CB8AC3E}">
        <p14:creationId xmlns:p14="http://schemas.microsoft.com/office/powerpoint/2010/main" val="191095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6628E-0E01-1D6C-DA7F-8E5173EE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4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273</Words>
  <Application>Microsoft Macintosh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5</cp:revision>
  <dcterms:created xsi:type="dcterms:W3CDTF">2024-09-14T16:18:45Z</dcterms:created>
  <dcterms:modified xsi:type="dcterms:W3CDTF">2024-09-14T16:38:10Z</dcterms:modified>
</cp:coreProperties>
</file>