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4" r:id="rId5"/>
    <p:sldId id="259" r:id="rId6"/>
    <p:sldId id="265" r:id="rId7"/>
    <p:sldId id="266" r:id="rId8"/>
    <p:sldId id="267" r:id="rId9"/>
    <p:sldId id="268" r:id="rId10"/>
    <p:sldId id="260" r:id="rId11"/>
    <p:sldId id="269" r:id="rId12"/>
    <p:sldId id="270" r:id="rId13"/>
    <p:sldId id="271" r:id="rId14"/>
    <p:sldId id="261" r:id="rId15"/>
    <p:sldId id="272" r:id="rId16"/>
    <p:sldId id="273" r:id="rId17"/>
    <p:sldId id="262" r:id="rId18"/>
    <p:sldId id="274" r:id="rId19"/>
    <p:sldId id="275" r:id="rId20"/>
    <p:sldId id="276" r:id="rId21"/>
    <p:sldId id="2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0"/>
  </p:normalViewPr>
  <p:slideViewPr>
    <p:cSldViewPr snapToGrid="0">
      <p:cViewPr varScale="1">
        <p:scale>
          <a:sx n="101" d="100"/>
          <a:sy n="101" d="100"/>
        </p:scale>
        <p:origin x="9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996E8-EEC8-7831-8CF2-1226D602E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78CFE-B946-5DC1-BA60-C3DC6EF93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D78B1-57E1-DCB1-C07D-C24519CD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CF67-E0D5-0D40-BF51-173089A4FA56}" type="datetimeFigureOut">
              <a:rPr lang="en-US" smtClean="0"/>
              <a:t>8/10/24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F4E40-0709-8F5B-5454-BEA490BE5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17D89-3679-5A16-883D-81C943FD4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B62B-0B2F-984E-A261-70C4D15CA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8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585AB-4499-08DD-3EE8-45213A290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E7E013-1107-5D90-BD2F-E9861AFF3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BE01F-5CDB-9940-F272-7B69D81F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CF67-E0D5-0D40-BF51-173089A4FA56}" type="datetimeFigureOut">
              <a:rPr lang="en-US" smtClean="0"/>
              <a:t>8/10/24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3F74E-9DEF-9999-A6BC-B8D5B1F52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A36EA-4525-E538-F9FC-724C46F58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B62B-0B2F-984E-A261-70C4D15CA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82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344D20-D0D2-BBF7-2FBE-90C3E7E3E9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50CC2-3BD8-8039-75A1-7BD144E25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056D4-8007-DCBB-89DF-9D3EF8F56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CF67-E0D5-0D40-BF51-173089A4FA56}" type="datetimeFigureOut">
              <a:rPr lang="en-US" smtClean="0"/>
              <a:t>8/10/24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24789-1398-531A-3703-93E09524A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3D0C8-7139-F13E-E582-54EB1727B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B62B-0B2F-984E-A261-70C4D15CA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53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D38B8-AC34-B389-1508-D6B5A542A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D9E2E-C9EA-0694-1BB0-EF1562EF3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26331-6C32-85DB-0955-9461C904B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CF67-E0D5-0D40-BF51-173089A4FA56}" type="datetimeFigureOut">
              <a:rPr lang="en-US" smtClean="0"/>
              <a:t>8/10/24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1E8AC-45BC-9044-8926-1AAA2ABD6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846E2-E90E-09EB-2AAA-FBC102B34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B62B-0B2F-984E-A261-70C4D15CA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56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71A45-37D4-EA8D-0A87-07C821B3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AEE01-D116-2DE2-B91A-E2C4EBE26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60070-BD5C-B711-BA7F-8267F1D96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CF67-E0D5-0D40-BF51-173089A4FA56}" type="datetimeFigureOut">
              <a:rPr lang="en-US" smtClean="0"/>
              <a:t>8/10/24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2E8C9-24E2-E42C-019C-0E9FB01C8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D64FC-1C9C-F3E2-0ACC-9AA17CEBF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B62B-0B2F-984E-A261-70C4D15CA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53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0050F-60DA-7FBC-262E-CF4C260C3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F4456-E84F-29D4-0B98-29902001E4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506962-7E05-2CE5-BFF8-554AAEC8B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563318-0B5D-7FB5-0601-03E518E3C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CF67-E0D5-0D40-BF51-173089A4FA56}" type="datetimeFigureOut">
              <a:rPr lang="en-US" smtClean="0"/>
              <a:t>8/10/24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1A3B07-7CA2-8D1B-414E-3394DAA49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2D381-AA5F-46BD-48AF-F6A5211D1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B62B-0B2F-984E-A261-70C4D15CA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50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2308F-09E2-CAC0-845F-A38ABFF95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7B679-EB03-8CB6-1BCC-1C50B5F2F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FD2E44-4004-68FC-7FF6-9603671E9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85F2FB-BF8C-D0DC-4384-E37B99E262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284282-10FA-C69A-C236-CA69EBDDE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BBC2B7-2BA4-46E1-A4D4-EEBE8C400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CF67-E0D5-0D40-BF51-173089A4FA56}" type="datetimeFigureOut">
              <a:rPr lang="en-US" smtClean="0"/>
              <a:t>8/10/24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EFB857-2A15-D29D-20CC-78F05A5E0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A5BF3E-BBA9-E237-9F83-8FD561006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B62B-0B2F-984E-A261-70C4D15CA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7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0D222-28D8-CAC6-8193-95B1F31D9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12EBAD-93DF-106E-118C-83A56F456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CF67-E0D5-0D40-BF51-173089A4FA56}" type="datetimeFigureOut">
              <a:rPr lang="en-US" smtClean="0"/>
              <a:t>8/10/24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8D19C1-2171-3976-2CC0-22D53DCDE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688714-81D5-FDFB-7C9D-5A2963323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B62B-0B2F-984E-A261-70C4D15CA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1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E33380-D281-597C-2DDA-E0EA86B4D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CF67-E0D5-0D40-BF51-173089A4FA56}" type="datetimeFigureOut">
              <a:rPr lang="en-US" smtClean="0"/>
              <a:t>8/10/24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504C26-3C0D-70B9-ED09-2FB942DB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50574-65DA-AA22-703C-1F9C2420E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B62B-0B2F-984E-A261-70C4D15CA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76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9FE86-664B-57BB-659B-8C9C4D2C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01772-1636-B90C-98E5-E4BA1E1B1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61B8A-1530-3D94-0857-59F916345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DFF59-7052-D1CE-546F-B40651EF7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CF67-E0D5-0D40-BF51-173089A4FA56}" type="datetimeFigureOut">
              <a:rPr lang="en-US" smtClean="0"/>
              <a:t>8/10/24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0C8A2-3864-19F7-7E8F-6B1C51897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7A307-9707-E18F-68E6-A5BAE1271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B62B-0B2F-984E-A261-70C4D15CA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1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65F7C-7D67-55ED-2293-EA214FA90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365977-B524-282C-ABD7-D80563A380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03BB25-F9F7-C85E-9D68-BE8E21C3D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270B0-BE96-C7D0-297A-AF66CEA0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CF67-E0D5-0D40-BF51-173089A4FA56}" type="datetimeFigureOut">
              <a:rPr lang="en-US" smtClean="0"/>
              <a:t>8/10/24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F1639C-F2C4-AEC1-1005-BBB9B979D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F5B26-7B9C-E15E-2E46-F8BE605DD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B62B-0B2F-984E-A261-70C4D15CA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2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39D8D8-416F-7B4B-A0F5-3B0B7FFCE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FEDA4-44F7-DB79-CC1F-0CA48BD96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0553A-3746-CDF8-4614-6A2759E699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BBCF67-E0D5-0D40-BF51-173089A4FA56}" type="datetimeFigureOut">
              <a:rPr lang="en-US" smtClean="0"/>
              <a:t>8/10/24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98650-51B5-2773-19AF-F4B45BE4A8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4E616-41E2-7ABE-4379-29FF0729DE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0DB62B-0B2F-984E-A261-70C4D15CA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3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927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302089-6348-952B-DCE7-168B85FA1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22086-36F1-7851-6828-CC1F6A2A1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337" y="1565752"/>
            <a:ext cx="5937336" cy="497283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“Baptism” is restrictive in its mode by definition.</a:t>
            </a:r>
          </a:p>
          <a:p>
            <a:r>
              <a:rPr lang="en-US" sz="3600" dirty="0">
                <a:solidFill>
                  <a:schemeClr val="bg1"/>
                </a:solidFill>
              </a:rPr>
              <a:t>Some think acceptable modes of baptism include sprinkling or pouring, but this cannot be so.</a:t>
            </a:r>
          </a:p>
        </p:txBody>
      </p:sp>
    </p:spTree>
    <p:extLst>
      <p:ext uri="{BB962C8B-B14F-4D97-AF65-F5344CB8AC3E}">
        <p14:creationId xmlns:p14="http://schemas.microsoft.com/office/powerpoint/2010/main" val="12505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302089-6348-952B-DCE7-168B85FA1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22086-36F1-7851-6828-CC1F6A2A1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337" y="1565752"/>
            <a:ext cx="5937336" cy="4972834"/>
          </a:xfrm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chemeClr val="bg1"/>
                </a:solidFill>
              </a:rPr>
              <a:t>“Baptize” </a:t>
            </a:r>
            <a:r>
              <a:rPr lang="en-US" sz="3600" dirty="0">
                <a:solidFill>
                  <a:schemeClr val="bg1"/>
                </a:solidFill>
              </a:rPr>
              <a:t>is a transliteration of the Greek word, </a:t>
            </a:r>
            <a:r>
              <a:rPr lang="en-US" sz="3600" i="1" dirty="0" err="1">
                <a:solidFill>
                  <a:schemeClr val="bg1"/>
                </a:solidFill>
              </a:rPr>
              <a:t>baptizo</a:t>
            </a:r>
            <a:r>
              <a:rPr lang="en-US" sz="3600" i="1" dirty="0">
                <a:solidFill>
                  <a:schemeClr val="bg1"/>
                </a:solidFill>
              </a:rPr>
              <a:t>̄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</a:p>
          <a:p>
            <a:pPr marL="228600" lvl="1">
              <a:spcBef>
                <a:spcPts val="1000"/>
              </a:spcBef>
            </a:pPr>
            <a:r>
              <a:rPr lang="en-US" sz="3600" dirty="0">
                <a:solidFill>
                  <a:schemeClr val="bg1"/>
                </a:solidFill>
              </a:rPr>
              <a:t>“to immerse, submerge; to make whelmed (i.e. fully wet)” (STRONG)</a:t>
            </a:r>
          </a:p>
          <a:p>
            <a:pPr marL="228600" lvl="1">
              <a:spcBef>
                <a:spcPts val="1000"/>
              </a:spcBef>
            </a:pPr>
            <a:r>
              <a:rPr lang="en-US" sz="3600" dirty="0">
                <a:solidFill>
                  <a:schemeClr val="bg1"/>
                </a:solidFill>
              </a:rPr>
              <a:t>“strictly dip, immerse in water” (ALGNT)</a:t>
            </a:r>
          </a:p>
          <a:p>
            <a:pPr marL="228600" lvl="1">
              <a:spcBef>
                <a:spcPts val="1000"/>
              </a:spcBef>
            </a:pPr>
            <a:r>
              <a:rPr lang="en-US" sz="3600" dirty="0">
                <a:solidFill>
                  <a:schemeClr val="bg1"/>
                </a:solidFill>
              </a:rPr>
              <a:t>“to dip repeatedly, to immerse” (THAYER) </a:t>
            </a:r>
          </a:p>
        </p:txBody>
      </p:sp>
    </p:spTree>
    <p:extLst>
      <p:ext uri="{BB962C8B-B14F-4D97-AF65-F5344CB8AC3E}">
        <p14:creationId xmlns:p14="http://schemas.microsoft.com/office/powerpoint/2010/main" val="1081343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302089-6348-952B-DCE7-168B85FA1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22086-36F1-7851-6828-CC1F6A2A1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337" y="1565752"/>
            <a:ext cx="5937336" cy="497283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An accurate translation would be – </a:t>
            </a:r>
            <a:r>
              <a:rPr lang="en-US" sz="3600" i="1" dirty="0">
                <a:solidFill>
                  <a:schemeClr val="bg1"/>
                </a:solidFill>
              </a:rPr>
              <a:t>“Repent, and let every one of you be [immersed] in the name of Jesus Christ for the remission of sins”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Acts 2:38</a:t>
            </a:r>
            <a:r>
              <a:rPr lang="en-US" sz="3600" dirty="0">
                <a:solidFill>
                  <a:schemeClr val="bg1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565344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302089-6348-952B-DCE7-168B85FA1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22086-36F1-7851-6828-CC1F6A2A1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337" y="1565752"/>
            <a:ext cx="5937336" cy="497283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Without even knowing what the Greek word means we can see that sprinkling and pouring do not suffice: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Burial – </a:t>
            </a:r>
            <a:r>
              <a:rPr lang="en-US" sz="3600" dirty="0">
                <a:solidFill>
                  <a:srgbClr val="FFC000"/>
                </a:solidFill>
              </a:rPr>
              <a:t>Colossians 2:12; Romans 6:3-4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Enough water – </a:t>
            </a:r>
            <a:r>
              <a:rPr lang="en-US" sz="3600" dirty="0">
                <a:solidFill>
                  <a:srgbClr val="FFC000"/>
                </a:solidFill>
              </a:rPr>
              <a:t>John 3:23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Went into, came up out of the water – </a:t>
            </a:r>
            <a:r>
              <a:rPr lang="en-US" sz="3600" dirty="0">
                <a:solidFill>
                  <a:srgbClr val="FFC000"/>
                </a:solidFill>
              </a:rPr>
              <a:t>Acts 8:36-39 </a:t>
            </a:r>
          </a:p>
        </p:txBody>
      </p:sp>
    </p:spTree>
    <p:extLst>
      <p:ext uri="{BB962C8B-B14F-4D97-AF65-F5344CB8AC3E}">
        <p14:creationId xmlns:p14="http://schemas.microsoft.com/office/powerpoint/2010/main" val="3770188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F5CAEC-F6AC-086E-B326-197D6240A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22086-36F1-7851-6828-CC1F6A2A1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41" y="1453018"/>
            <a:ext cx="5391759" cy="497283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 “one baptism” is meant for specific people to submit to.</a:t>
            </a:r>
          </a:p>
          <a:p>
            <a:r>
              <a:rPr lang="en-US" sz="3600" dirty="0">
                <a:solidFill>
                  <a:schemeClr val="bg1"/>
                </a:solidFill>
              </a:rPr>
              <a:t>Some think infants should be baptized. Some are baptized, but for the dead.</a:t>
            </a:r>
          </a:p>
          <a:p>
            <a:r>
              <a:rPr lang="en-US" sz="3600" dirty="0">
                <a:solidFill>
                  <a:schemeClr val="bg1"/>
                </a:solidFill>
              </a:rPr>
              <a:t>Who are the subjects of the “one baptism?”</a:t>
            </a:r>
          </a:p>
        </p:txBody>
      </p:sp>
    </p:spTree>
    <p:extLst>
      <p:ext uri="{BB962C8B-B14F-4D97-AF65-F5344CB8AC3E}">
        <p14:creationId xmlns:p14="http://schemas.microsoft.com/office/powerpoint/2010/main" val="52630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F5CAEC-F6AC-086E-B326-197D6240A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22086-36F1-7851-6828-CC1F6A2A1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41" y="1453018"/>
            <a:ext cx="5391759" cy="4972834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Jesus required belief – </a:t>
            </a:r>
            <a:r>
              <a:rPr lang="en-US" sz="3600" dirty="0">
                <a:solidFill>
                  <a:srgbClr val="FFC000"/>
                </a:solidFill>
              </a:rPr>
              <a:t>Mark 16:16</a:t>
            </a:r>
          </a:p>
          <a:p>
            <a:r>
              <a:rPr lang="en-US" sz="3600" dirty="0">
                <a:solidFill>
                  <a:schemeClr val="bg1"/>
                </a:solidFill>
              </a:rPr>
              <a:t>Peter required repentance – </a:t>
            </a:r>
            <a:r>
              <a:rPr lang="en-US" sz="3600" dirty="0">
                <a:solidFill>
                  <a:srgbClr val="FFC000"/>
                </a:solidFill>
              </a:rPr>
              <a:t>Acts 2:38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cf. Matt. 19:14; Rom. 7:9 </a:t>
            </a:r>
            <a:r>
              <a:rPr lang="en-US" sz="3600" dirty="0">
                <a:solidFill>
                  <a:schemeClr val="bg1"/>
                </a:solidFill>
              </a:rPr>
              <a:t>– children)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The eunuch confessed his faith – </a:t>
            </a:r>
            <a:r>
              <a:rPr lang="en-US" sz="3600" dirty="0">
                <a:solidFill>
                  <a:srgbClr val="FFC000"/>
                </a:solidFill>
              </a:rPr>
              <a:t>Acts 8:37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cf. Matt. 10:32-33; Rom. 10:9-10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80058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F5CAEC-F6AC-086E-B326-197D6240A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22086-36F1-7851-6828-CC1F6A2A1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41" y="1453018"/>
            <a:ext cx="5391759" cy="497283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Subjects of the “one baptism” have the capacity to believe, repent, and confess.</a:t>
            </a:r>
          </a:p>
          <a:p>
            <a:r>
              <a:rPr lang="en-US" sz="3600" dirty="0">
                <a:solidFill>
                  <a:schemeClr val="bg1"/>
                </a:solidFill>
              </a:rPr>
              <a:t>How one is brought to submit to the “one baptism” is telling – </a:t>
            </a:r>
            <a:r>
              <a:rPr lang="en-US" sz="3600" dirty="0">
                <a:solidFill>
                  <a:srgbClr val="FFC000"/>
                </a:solidFill>
              </a:rPr>
              <a:t>Mark 16:15-16; Acts 10:48; John 6:44-45</a:t>
            </a:r>
          </a:p>
        </p:txBody>
      </p:sp>
    </p:spTree>
    <p:extLst>
      <p:ext uri="{BB962C8B-B14F-4D97-AF65-F5344CB8AC3E}">
        <p14:creationId xmlns:p14="http://schemas.microsoft.com/office/powerpoint/2010/main" val="3661381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610816-30FF-24D7-F7B0-E26035648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22086-36F1-7851-6828-CC1F6A2A1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41" y="1453018"/>
            <a:ext cx="6388274" cy="497283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For baptism to be efficacious, it must be by an intentional submission to the command of Jesus for the express purpose for which it is intended.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It is an appeal to God – </a:t>
            </a:r>
            <a:r>
              <a:rPr lang="en-US" sz="3600" dirty="0">
                <a:solidFill>
                  <a:srgbClr val="FFC000"/>
                </a:solidFill>
              </a:rPr>
              <a:t>1 Peter 3:21</a:t>
            </a:r>
          </a:p>
        </p:txBody>
      </p:sp>
    </p:spTree>
    <p:extLst>
      <p:ext uri="{BB962C8B-B14F-4D97-AF65-F5344CB8AC3E}">
        <p14:creationId xmlns:p14="http://schemas.microsoft.com/office/powerpoint/2010/main" val="242785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610816-30FF-24D7-F7B0-E26035648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22086-36F1-7851-6828-CC1F6A2A1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41" y="1453018"/>
            <a:ext cx="6388274" cy="4972834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Some teach baptism as “an outward sign of an inward grace.”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Contradicts </a:t>
            </a:r>
            <a:r>
              <a:rPr lang="en-US" sz="3600" dirty="0">
                <a:solidFill>
                  <a:srgbClr val="FFC000"/>
                </a:solidFill>
              </a:rPr>
              <a:t>Acts 22:16</a:t>
            </a:r>
          </a:p>
          <a:p>
            <a:r>
              <a:rPr lang="en-US" sz="3600" dirty="0">
                <a:solidFill>
                  <a:schemeClr val="bg1"/>
                </a:solidFill>
              </a:rPr>
              <a:t>Some teach it is separate from salvation, but to be added to a particular denomination.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Contradicts </a:t>
            </a:r>
            <a:r>
              <a:rPr lang="en-US" sz="3600" dirty="0">
                <a:solidFill>
                  <a:srgbClr val="FFC000"/>
                </a:solidFill>
              </a:rPr>
              <a:t>Acts 2:38-47</a:t>
            </a:r>
          </a:p>
        </p:txBody>
      </p:sp>
    </p:spTree>
    <p:extLst>
      <p:ext uri="{BB962C8B-B14F-4D97-AF65-F5344CB8AC3E}">
        <p14:creationId xmlns:p14="http://schemas.microsoft.com/office/powerpoint/2010/main" val="3606133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610816-30FF-24D7-F7B0-E26035648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22086-36F1-7851-6828-CC1F6A2A1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41" y="1453018"/>
            <a:ext cx="6388274" cy="4972834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 purpose of the “one baptism” is to receive remission of sins to be saved – </a:t>
            </a:r>
            <a:r>
              <a:rPr lang="en-US" sz="3600" dirty="0">
                <a:solidFill>
                  <a:srgbClr val="FFC000"/>
                </a:solidFill>
              </a:rPr>
              <a:t>Acts 2:38; Mark 16:16; Acts 22:16; 1 Peter 3:21</a:t>
            </a:r>
          </a:p>
        </p:txBody>
      </p:sp>
    </p:spTree>
    <p:extLst>
      <p:ext uri="{BB962C8B-B14F-4D97-AF65-F5344CB8AC3E}">
        <p14:creationId xmlns:p14="http://schemas.microsoft.com/office/powerpoint/2010/main" val="172448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443E6A-084F-C95A-50BE-D6DC6F0FF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7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610816-30FF-24D7-F7B0-E26035648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22086-36F1-7851-6828-CC1F6A2A1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41" y="1453018"/>
            <a:ext cx="6388274" cy="4972834"/>
          </a:xfrm>
        </p:spPr>
        <p:txBody>
          <a:bodyPr>
            <a:noAutofit/>
          </a:bodyPr>
          <a:lstStyle/>
          <a:p>
            <a:r>
              <a:rPr lang="en-US" sz="36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“He who believes and is baptized will be saved” </a:t>
            </a:r>
            <a:r>
              <a:rPr lang="en-US" sz="3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6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Mark 16:16</a:t>
            </a:r>
            <a:r>
              <a:rPr lang="en-US" sz="3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6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Bible – believes, baptized, saved.</a:t>
            </a:r>
          </a:p>
          <a:p>
            <a:pPr lvl="1"/>
            <a:r>
              <a:rPr lang="en-US" sz="3600" i="1" dirty="0">
                <a:solidFill>
                  <a:schemeClr val="bg1"/>
                </a:solidFill>
                <a:cs typeface="Times New Roman" panose="02020603050405020304" pitchFamily="18" charset="0"/>
              </a:rPr>
              <a:t>Catholics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– baptized, saved, believes?</a:t>
            </a:r>
          </a:p>
          <a:p>
            <a:pPr lvl="1"/>
            <a:r>
              <a:rPr lang="en-US" sz="3600" i="1" dirty="0">
                <a:solidFill>
                  <a:schemeClr val="bg1"/>
                </a:solidFill>
                <a:cs typeface="Times New Roman" panose="02020603050405020304" pitchFamily="18" charset="0"/>
              </a:rPr>
              <a:t>Denominations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– believes, saved, baptized?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86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443E6A-084F-C95A-50BE-D6DC6F0FF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7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5DC18B-F55C-D647-F3A0-A3F3B9594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22086-36F1-7851-6828-CC1F6A2A1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007"/>
            <a:ext cx="6213953" cy="424795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Any action or teaching is only as effective or valid as its authority – </a:t>
            </a:r>
            <a:r>
              <a:rPr lang="en-US" sz="3600" dirty="0">
                <a:solidFill>
                  <a:srgbClr val="FFC000"/>
                </a:solidFill>
              </a:rPr>
              <a:t>Luke 20:2-8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There is only one </a:t>
            </a:r>
            <a:r>
              <a:rPr lang="en-US" sz="3600" i="1" dirty="0">
                <a:solidFill>
                  <a:schemeClr val="bg1"/>
                </a:solidFill>
              </a:rPr>
              <a:t>“name” </a:t>
            </a:r>
            <a:r>
              <a:rPr lang="en-US" sz="3600" dirty="0">
                <a:solidFill>
                  <a:schemeClr val="bg1"/>
                </a:solidFill>
              </a:rPr>
              <a:t>(authority) by which we must be saved – </a:t>
            </a:r>
            <a:r>
              <a:rPr lang="en-US" sz="3600" dirty="0">
                <a:solidFill>
                  <a:srgbClr val="FFC000"/>
                </a:solidFill>
              </a:rPr>
              <a:t>Acts 4:7, 10, 12</a:t>
            </a:r>
          </a:p>
        </p:txBody>
      </p:sp>
    </p:spTree>
    <p:extLst>
      <p:ext uri="{BB962C8B-B14F-4D97-AF65-F5344CB8AC3E}">
        <p14:creationId xmlns:p14="http://schemas.microsoft.com/office/powerpoint/2010/main" val="379414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5DC18B-F55C-D647-F3A0-A3F3B9594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22086-36F1-7851-6828-CC1F6A2A1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007"/>
            <a:ext cx="6213953" cy="424795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 “one baptism” is by the authority of Christ – </a:t>
            </a:r>
            <a:r>
              <a:rPr lang="en-US" sz="3600" dirty="0">
                <a:solidFill>
                  <a:srgbClr val="FFC000"/>
                </a:solidFill>
              </a:rPr>
              <a:t>Matthew 28:18-20</a:t>
            </a:r>
          </a:p>
          <a:p>
            <a:r>
              <a:rPr lang="en-US" sz="3600" dirty="0">
                <a:solidFill>
                  <a:schemeClr val="bg1"/>
                </a:solidFill>
              </a:rPr>
              <a:t>Paul argued based on this truth – </a:t>
            </a:r>
            <a:r>
              <a:rPr lang="en-US" sz="3600" dirty="0">
                <a:solidFill>
                  <a:srgbClr val="FFC000"/>
                </a:solidFill>
              </a:rPr>
              <a:t>1 Corinthians 1:13-17</a:t>
            </a:r>
          </a:p>
          <a:p>
            <a:r>
              <a:rPr lang="en-US" sz="3600" dirty="0">
                <a:solidFill>
                  <a:schemeClr val="bg1"/>
                </a:solidFill>
              </a:rPr>
              <a:t>Baptism in the name of Jesus – </a:t>
            </a:r>
            <a:r>
              <a:rPr lang="en-US" sz="3600" dirty="0">
                <a:solidFill>
                  <a:srgbClr val="FFC000"/>
                </a:solidFill>
              </a:rPr>
              <a:t>Acts 2:38</a:t>
            </a:r>
          </a:p>
        </p:txBody>
      </p:sp>
    </p:spTree>
    <p:extLst>
      <p:ext uri="{BB962C8B-B14F-4D97-AF65-F5344CB8AC3E}">
        <p14:creationId xmlns:p14="http://schemas.microsoft.com/office/powerpoint/2010/main" val="1879536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C77DB0-922F-76F5-D53D-CB54CEC2E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22086-36F1-7851-6828-CC1F6A2A1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720" y="1465544"/>
            <a:ext cx="6213953" cy="452189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Elements of baptism – </a:t>
            </a:r>
            <a:r>
              <a:rPr lang="en-US" sz="3600" dirty="0">
                <a:solidFill>
                  <a:srgbClr val="FFC000"/>
                </a:solidFill>
              </a:rPr>
              <a:t>Matthew 3:11; 20:22 </a:t>
            </a:r>
            <a:r>
              <a:rPr lang="en-US" sz="3600" dirty="0">
                <a:solidFill>
                  <a:schemeClr val="bg1"/>
                </a:solidFill>
              </a:rPr>
              <a:t>– water, Holy Spirit, fire, suffering.</a:t>
            </a:r>
          </a:p>
          <a:p>
            <a:r>
              <a:rPr lang="en-US" sz="3600" dirty="0">
                <a:solidFill>
                  <a:schemeClr val="bg1"/>
                </a:solidFill>
              </a:rPr>
              <a:t>Some assert that the “one baptism” is baptism of the Holy Spirit. Is this true?</a:t>
            </a:r>
          </a:p>
        </p:txBody>
      </p:sp>
    </p:spTree>
    <p:extLst>
      <p:ext uri="{BB962C8B-B14F-4D97-AF65-F5344CB8AC3E}">
        <p14:creationId xmlns:p14="http://schemas.microsoft.com/office/powerpoint/2010/main" val="304729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C77DB0-922F-76F5-D53D-CB54CEC2E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22086-36F1-7851-6828-CC1F6A2A1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720" y="1465544"/>
            <a:ext cx="6213953" cy="452189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 “one baptism” is in the name of the Lord – </a:t>
            </a:r>
            <a:r>
              <a:rPr lang="en-US" sz="3600" dirty="0">
                <a:solidFill>
                  <a:srgbClr val="FFC000"/>
                </a:solidFill>
              </a:rPr>
              <a:t>Matthew 28:19; Acts 2:38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This was commanded.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Holy Spirit baptism is not a command, </a:t>
            </a:r>
            <a:r>
              <a:rPr lang="en-US" sz="3600" b="1" dirty="0">
                <a:solidFill>
                  <a:schemeClr val="bg1"/>
                </a:solidFill>
              </a:rPr>
              <a:t>but was a promise</a:t>
            </a:r>
            <a:r>
              <a:rPr lang="en-US" sz="3600" dirty="0">
                <a:solidFill>
                  <a:schemeClr val="bg1"/>
                </a:solidFill>
              </a:rPr>
              <a:t> – </a:t>
            </a:r>
            <a:r>
              <a:rPr lang="en-US" sz="3600" dirty="0">
                <a:solidFill>
                  <a:srgbClr val="FFC000"/>
                </a:solidFill>
              </a:rPr>
              <a:t>Luke 24:49; Acts 1:4-5</a:t>
            </a:r>
          </a:p>
        </p:txBody>
      </p:sp>
    </p:spTree>
    <p:extLst>
      <p:ext uri="{BB962C8B-B14F-4D97-AF65-F5344CB8AC3E}">
        <p14:creationId xmlns:p14="http://schemas.microsoft.com/office/powerpoint/2010/main" val="268297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C77DB0-922F-76F5-D53D-CB54CEC2E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22086-36F1-7851-6828-CC1F6A2A1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720" y="1465544"/>
            <a:ext cx="6213953" cy="452189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 second of two occurrences of Holy Sprit baptism shows it is NOT the “one baptism,” but shows what is – </a:t>
            </a:r>
            <a:r>
              <a:rPr lang="en-US" sz="3600" dirty="0">
                <a:solidFill>
                  <a:srgbClr val="FFC000"/>
                </a:solidFill>
              </a:rPr>
              <a:t>Acts 10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10:44-46; 11:15-17</a:t>
            </a:r>
            <a:r>
              <a:rPr lang="en-US" sz="3600" dirty="0">
                <a:solidFill>
                  <a:schemeClr val="bg1"/>
                </a:solidFill>
              </a:rPr>
              <a:t>) – baptized with Holy Sprit.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10:43; 11:18</a:t>
            </a:r>
            <a:r>
              <a:rPr lang="en-US" sz="3600" dirty="0">
                <a:solidFill>
                  <a:schemeClr val="bg1"/>
                </a:solidFill>
              </a:rPr>
              <a:t>) – indication.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206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C77DB0-922F-76F5-D53D-CB54CEC2E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22086-36F1-7851-6828-CC1F6A2A1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720" y="1465544"/>
            <a:ext cx="6213953" cy="452189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 second of two occurrences of Holy Sprit baptism shows it is NOT the “one baptism,” but shows what is – </a:t>
            </a:r>
            <a:r>
              <a:rPr lang="en-US" sz="3600" dirty="0">
                <a:solidFill>
                  <a:srgbClr val="FFC000"/>
                </a:solidFill>
              </a:rPr>
              <a:t>Acts 10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10:46-48</a:t>
            </a:r>
            <a:r>
              <a:rPr lang="en-US" sz="3600" dirty="0">
                <a:solidFill>
                  <a:schemeClr val="bg1"/>
                </a:solidFill>
              </a:rPr>
              <a:t>) – command to be baptized in the name of the Lord – WATER.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956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C77DB0-922F-76F5-D53D-CB54CEC2E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22086-36F1-7851-6828-CC1F6A2A1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720" y="1465544"/>
            <a:ext cx="6213953" cy="452189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 element of the “one baptism” in the name of the Lord is WATER.</a:t>
            </a:r>
          </a:p>
          <a:p>
            <a:r>
              <a:rPr lang="en-US" sz="3600" dirty="0">
                <a:solidFill>
                  <a:schemeClr val="bg1"/>
                </a:solidFill>
              </a:rPr>
              <a:t>How else do these passages make sense? – </a:t>
            </a:r>
            <a:r>
              <a:rPr lang="en-US" sz="3600" dirty="0">
                <a:solidFill>
                  <a:srgbClr val="FFC000"/>
                </a:solidFill>
              </a:rPr>
              <a:t>John 3:5; Titus 3:5; Ephesians 5:26; Hebrews 10:22; 1 Peter 3:21</a:t>
            </a:r>
          </a:p>
        </p:txBody>
      </p:sp>
    </p:spTree>
    <p:extLst>
      <p:ext uri="{BB962C8B-B14F-4D97-AF65-F5344CB8AC3E}">
        <p14:creationId xmlns:p14="http://schemas.microsoft.com/office/powerpoint/2010/main" val="1410859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706</Words>
  <Application>Microsoft Macintosh PowerPoint</Application>
  <PresentationFormat>Widescreen</PresentationFormat>
  <Paragraphs>47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3</cp:revision>
  <dcterms:created xsi:type="dcterms:W3CDTF">2024-08-09T21:55:00Z</dcterms:created>
  <dcterms:modified xsi:type="dcterms:W3CDTF">2024-08-10T16:12:21Z</dcterms:modified>
</cp:coreProperties>
</file>