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2388-3C49-DE26-1657-A06A7923D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B5E84-5864-D819-48A8-B32A8E81A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A933A-BF77-AA2D-93B0-B4D4EE28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D73F-897C-3EF4-25A0-8AE470C4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F3D0-13A9-325C-E047-4D8925FC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6150-99F6-5582-26D9-E0A90E3B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0BF91-3927-85AA-06FE-BE31CAB53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CCEA-38AE-41D9-6F23-D4FD4EFA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3201F-0261-3BCB-57BF-FACF297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DD948-70FA-5741-BC9A-F7116957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1F223-33B3-2994-FF24-27DFD7FF2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0E5E0-08C4-8A60-C346-42A232C9A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DCC4-97FA-5412-A840-0177984A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6D76E-C5A4-0D02-EE07-2940DADE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8A584-7DF1-6ABA-9BB9-D17EA7EC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5294-0EE6-A8C4-61C4-FB17C9BE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64752-D151-4E38-2B5B-B64B80691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9B559-30E5-788C-22F2-B0A3C5A5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1CAE-9994-8C8F-2BA5-D9AC10FC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E8CD8-9BCE-636A-1D47-A0E9788A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7D81-49B4-ADC8-2CA7-9F52B37A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6F6C9-8B21-215C-758E-B1178BB6A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6ACB4-96FB-94BD-B12F-54995C6E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5250-F62B-6266-8A13-617C1A27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2F65-319F-5FF9-D40E-1D9AF042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36FC-4790-8DCE-3373-3AF847C0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0FFB-9C3D-F49D-9AF9-1493BD5E0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A9CBF-031B-7700-8026-3B3FAC02E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7C1F4-9932-C956-C370-67FDD444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7E089-64AE-AD25-6391-B6006BBF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CC540-CDFA-A41C-C168-B7745B14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34E3-D87D-CD6B-79DA-B612698F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8BA64-7997-41AF-7D7F-A6CFB8102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D39F9-194A-F309-074F-90637338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71650-B6A1-F498-3BCF-4EBD32AE3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79458-C2F5-2A77-8EE0-3BCF053E9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BB6F7-A939-5B94-ABF6-7534EBC7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9F203-2744-ED94-BF9F-190B782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C1216-4ADC-48EC-6D4A-4C2DE18E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BB83-424E-9A47-A8FB-7F405AB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540EA-8712-4F96-AC1C-E142CF1D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4852D-E31A-F621-CAEA-FF27E222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32FCE-68A2-0B33-23F0-282F9154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3641A-2D51-9EF6-2993-A1D737B4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859CC-D906-B5EA-C6ED-BBD6429B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2668-04A6-9786-6C71-88288FDD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391F-229F-9593-C2BB-C874E00D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267AF-9007-A5D3-27F7-CC6B7240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732AE-2EA1-324D-8642-2323EFEB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93381-FD76-37D8-998D-E8804D5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6B7DF-573E-C310-FF83-8189297B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B3F30-8466-0009-5EEB-A3F7C33A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AE7F-4475-C356-0785-B704FAA1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96762-2E65-FCDF-4C7C-81EF8AE68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C7E84-973A-86F2-F2E5-FED28E916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A2D45-F3C2-37FA-B320-941C9737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2BB8D-3549-90A0-4151-326C4EB5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66DFA-0B2E-9C29-6F3C-7EA1C89A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3F4D1-715F-A408-C382-63D84B29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DD4B7-C08C-7E77-C921-B115C6028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9D796-9B0E-C6FE-82B8-8BB7D263F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FB70E-3554-9C4E-B960-D920C31BC6BD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E073F-62FE-045C-7F19-E0A5955B2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0E5C9-2485-4FF3-C010-52C1A6DD4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F8392-8C9F-5644-96EA-42AE3CDE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8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9F4F4-2C4D-D372-1C3E-F42643DA7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F95E7-F615-103E-3DF5-59BF789C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C8B7B-AE7A-E55D-0722-A5E66F84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19C9-2C6F-01D0-9583-AC1AD51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825624"/>
            <a:ext cx="8668011" cy="46753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Etymology – “from late Latin </a:t>
            </a:r>
            <a:r>
              <a:rPr lang="en-US" sz="3200" i="1" dirty="0" err="1">
                <a:solidFill>
                  <a:schemeClr val="bg1"/>
                </a:solidFill>
              </a:rPr>
              <a:t>profanitas</a:t>
            </a:r>
            <a:r>
              <a:rPr lang="en-US" sz="3200" dirty="0">
                <a:solidFill>
                  <a:schemeClr val="bg1"/>
                </a:solidFill>
              </a:rPr>
              <a:t>, from Latin </a:t>
            </a:r>
            <a:r>
              <a:rPr lang="en-US" sz="3200" i="1" dirty="0" err="1">
                <a:solidFill>
                  <a:schemeClr val="bg1"/>
                </a:solidFill>
              </a:rPr>
              <a:t>profanus</a:t>
            </a:r>
            <a:r>
              <a:rPr lang="en-US" sz="3200" dirty="0">
                <a:solidFill>
                  <a:schemeClr val="bg1"/>
                </a:solidFill>
              </a:rPr>
              <a:t> ‘not sacred’” (New Oxford American Dictionary)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Definition – “blasphemous or obscene language”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Profanity – “profane language” (Merriam-Webster)</a:t>
            </a:r>
          </a:p>
        </p:txBody>
      </p:sp>
    </p:spTree>
    <p:extLst>
      <p:ext uri="{BB962C8B-B14F-4D97-AF65-F5344CB8AC3E}">
        <p14:creationId xmlns:p14="http://schemas.microsoft.com/office/powerpoint/2010/main" val="34034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2B549-F9BF-06D1-2140-5ACE082B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8642D-27D3-EFF6-0000-8CAC8EDE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CB29-7C96-CFA8-679A-8FDA5907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825624"/>
            <a:ext cx="8668011" cy="4675383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Profane</a:t>
            </a:r>
            <a:r>
              <a:rPr lang="en-US" sz="3200" dirty="0">
                <a:solidFill>
                  <a:schemeClr val="bg1"/>
                </a:solidFill>
              </a:rPr>
              <a:t> (Adjective) – “(1) not concerned with religion or religious purposes (2) not holy because unconsecrated, impure, or defiled (3) serving to debase or defile what is holy” (Merriam-Webster)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Profane</a:t>
            </a:r>
            <a:r>
              <a:rPr lang="en-US" sz="3200" dirty="0">
                <a:solidFill>
                  <a:schemeClr val="bg1"/>
                </a:solidFill>
              </a:rPr>
              <a:t> (Verb) – “(1) to treat (something sacred) with abuse, irreverence, or contempt (2) to debase by a wrong, unworthy, or vulgar use” (ibid.)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Language that is not treated as sacred, manifesting in the use of blasphemy, irreverence, obscenity, impurity, vulgarity, and abuse.</a:t>
            </a:r>
          </a:p>
        </p:txBody>
      </p:sp>
    </p:spTree>
    <p:extLst>
      <p:ext uri="{BB962C8B-B14F-4D97-AF65-F5344CB8AC3E}">
        <p14:creationId xmlns:p14="http://schemas.microsoft.com/office/powerpoint/2010/main" val="110459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A8835-D147-5367-74BA-1B4D14969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FB14C1-E41A-98D2-E3DE-E9E48644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BAC2-6DDB-F8FC-07C2-954CEC63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825624"/>
            <a:ext cx="8668011" cy="4675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Holiness of Language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Used by God to create – </a:t>
            </a:r>
            <a:r>
              <a:rPr lang="en-US" sz="3200" dirty="0">
                <a:solidFill>
                  <a:srgbClr val="FFC000"/>
                </a:solidFill>
              </a:rPr>
              <a:t>Genesis 1:1, 3; John 1:1, 3</a:t>
            </a:r>
          </a:p>
          <a:p>
            <a:r>
              <a:rPr lang="en-US" sz="3200" dirty="0">
                <a:solidFill>
                  <a:schemeClr val="bg1"/>
                </a:solidFill>
              </a:rPr>
              <a:t>Words are the vehicle to convey intelligence – </a:t>
            </a:r>
            <a:r>
              <a:rPr lang="en-US" sz="3200" dirty="0">
                <a:solidFill>
                  <a:srgbClr val="FFC000"/>
                </a:solidFill>
              </a:rPr>
              <a:t>1 Cor. 2:11-13; Psalm 33:8-9; 19:1-4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Ability to communicate is a holy purpose – </a:t>
            </a:r>
            <a:r>
              <a:rPr lang="en-US" sz="3200" dirty="0">
                <a:solidFill>
                  <a:srgbClr val="FFC000"/>
                </a:solidFill>
              </a:rPr>
              <a:t>Genesis 1:26; </a:t>
            </a:r>
            <a:r>
              <a:rPr lang="en-US" sz="3200" dirty="0" err="1">
                <a:solidFill>
                  <a:srgbClr val="FFC000"/>
                </a:solidFill>
              </a:rPr>
              <a:t>Ecc</a:t>
            </a:r>
            <a:r>
              <a:rPr lang="en-US" sz="3200" dirty="0">
                <a:solidFill>
                  <a:srgbClr val="FFC000"/>
                </a:solidFill>
              </a:rPr>
              <a:t>. 12:13-14; Matt. 12:36-37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As language and speech are consecrated to the service of God’s will, profane speech is simply any unauthorized speech before God.</a:t>
            </a:r>
          </a:p>
        </p:txBody>
      </p:sp>
    </p:spTree>
    <p:extLst>
      <p:ext uri="{BB962C8B-B14F-4D97-AF65-F5344CB8AC3E}">
        <p14:creationId xmlns:p14="http://schemas.microsoft.com/office/powerpoint/2010/main" val="181246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20DE2-2D7E-F1C7-BA6D-1A9E4670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E64FB-2BD0-0D91-D98B-BCBBA8FF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B9EB-3B40-4769-AB38-044E3B5B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825624"/>
            <a:ext cx="8668011" cy="467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Profanation of Speech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Gen. 11:1-9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Unity of Language and Speech (</a:t>
            </a:r>
            <a:r>
              <a:rPr lang="en-US" sz="3200" dirty="0">
                <a:solidFill>
                  <a:srgbClr val="FFC000"/>
                </a:solidFill>
              </a:rPr>
              <a:t>vv. 1-2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Unity of Pride and Rebellion (</a:t>
            </a:r>
            <a:r>
              <a:rPr lang="en-US" sz="3200" dirty="0">
                <a:solidFill>
                  <a:srgbClr val="FFC000"/>
                </a:solidFill>
              </a:rPr>
              <a:t>vv. 3-4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Assessment of the Damage, and Prospective Damage by the Profanation of Speech (</a:t>
            </a:r>
            <a:r>
              <a:rPr lang="en-US" sz="3200" dirty="0">
                <a:solidFill>
                  <a:srgbClr val="FFC000"/>
                </a:solidFill>
              </a:rPr>
              <a:t>vv. 5-6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Divine Judgment (</a:t>
            </a:r>
            <a:r>
              <a:rPr lang="en-US" sz="3200" dirty="0">
                <a:solidFill>
                  <a:srgbClr val="FFC000"/>
                </a:solidFill>
              </a:rPr>
              <a:t>vv. 7-9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781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F5F67-840F-C188-EAD4-CD4C308C4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AD26F-10B3-DB55-B326-ACB156A0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ED249-6069-AD5E-E3EC-9446DBE0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825624"/>
            <a:ext cx="8668011" cy="46753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chemeClr val="bg1"/>
                </a:solidFill>
              </a:rPr>
              <a:t>Profane Speech:</a:t>
            </a:r>
          </a:p>
          <a:p>
            <a:r>
              <a:rPr lang="en-US" sz="3500" dirty="0">
                <a:solidFill>
                  <a:schemeClr val="bg1"/>
                </a:solidFill>
              </a:rPr>
              <a:t>Uses the instrument for righteousness as an instrument for unrighteousness.</a:t>
            </a:r>
          </a:p>
          <a:p>
            <a:r>
              <a:rPr lang="en-US" sz="3500" dirty="0">
                <a:solidFill>
                  <a:schemeClr val="bg1"/>
                </a:solidFill>
              </a:rPr>
              <a:t>Exalts self against God, whether with intent or in outcome of self-centered expression.</a:t>
            </a:r>
          </a:p>
          <a:p>
            <a:r>
              <a:rPr lang="en-US" sz="3500" dirty="0">
                <a:solidFill>
                  <a:schemeClr val="bg1"/>
                </a:solidFill>
              </a:rPr>
              <a:t>Degrades others, whether directly, or in the negative influence that leads away from God’s will.</a:t>
            </a:r>
          </a:p>
          <a:p>
            <a:r>
              <a:rPr lang="en-US" sz="3500" dirty="0">
                <a:solidFill>
                  <a:schemeClr val="bg1"/>
                </a:solidFill>
              </a:rPr>
              <a:t>Betrays created purpose from God, which includes the use of the tongue.</a:t>
            </a:r>
          </a:p>
          <a:p>
            <a:pPr marL="0" indent="0" algn="ctr">
              <a:buNone/>
            </a:pPr>
            <a:r>
              <a:rPr lang="en-US" sz="3500" b="1" i="1" dirty="0">
                <a:solidFill>
                  <a:schemeClr val="bg1"/>
                </a:solidFill>
              </a:rPr>
              <a:t>“And the tongue is a fire, a world of iniquity.” </a:t>
            </a:r>
            <a:r>
              <a:rPr lang="en-US" sz="3500" dirty="0">
                <a:solidFill>
                  <a:schemeClr val="bg1"/>
                </a:solidFill>
              </a:rPr>
              <a:t>(</a:t>
            </a:r>
            <a:r>
              <a:rPr lang="en-US" sz="3500" dirty="0">
                <a:solidFill>
                  <a:srgbClr val="FFC000"/>
                </a:solidFill>
              </a:rPr>
              <a:t>James 3:6</a:t>
            </a:r>
            <a:r>
              <a:rPr lang="en-US" sz="35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7365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704CE-3526-8B00-0467-74335792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DF080-7249-3052-5B97-6747677E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B1F1E-EFFC-2584-B4EF-C9318296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825624"/>
            <a:ext cx="8668011" cy="46753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Profanity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Blasphemy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Exodus 20:7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i="1" dirty="0">
                <a:solidFill>
                  <a:schemeClr val="bg1"/>
                </a:solidFill>
              </a:rPr>
              <a:t>Profanity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Ephesians 5:3-5; Matthew 15:18-20; Hebrews 5:14; Romans 12:2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Abusive Language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Reviler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1 Corinthians 5:11; 6:10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C000"/>
                </a:solidFill>
              </a:rPr>
              <a:t>Ephesians 4:29, 31; James 3:9; Colossians 3:8; Proverbs 6:12-19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Lying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Colossians 3:9-10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John 14:6; 18:37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C000"/>
                </a:solidFill>
              </a:rPr>
              <a:t>Ephesians 4:25</a:t>
            </a:r>
          </a:p>
        </p:txBody>
      </p:sp>
    </p:spTree>
    <p:extLst>
      <p:ext uri="{BB962C8B-B14F-4D97-AF65-F5344CB8AC3E}">
        <p14:creationId xmlns:p14="http://schemas.microsoft.com/office/powerpoint/2010/main" val="256675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0AF8-10E0-6DEA-2753-C9FBFA861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341CE-16AC-D0D5-EFA8-E3B7FD1A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9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417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2024-10-26T13:57:17Z</dcterms:created>
  <dcterms:modified xsi:type="dcterms:W3CDTF">2024-10-26T14:15:05Z</dcterms:modified>
</cp:coreProperties>
</file>