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>
      <p:cViewPr varScale="1">
        <p:scale>
          <a:sx n="102" d="100"/>
          <a:sy n="102" d="100"/>
        </p:scale>
        <p:origin x="19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3F596-0D13-FF56-F84F-FA4E81585D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391BE1-E6E9-68C7-81F6-2FF838493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EB0FA-EE6D-3F5B-CE9F-808300921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7625-9F14-FA4D-8267-B32C41D50154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AA2CC-0193-BE67-2E5F-AB9175DEA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89D4D-CEEB-D30F-BAA2-C31F631AA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05E5-9DAE-1A47-AA60-60444F3FE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166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58CF4-B77F-884F-8DE2-763C38C21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CE2D8F-18D9-E024-9006-CC91B154C4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28B46-C5D2-E57B-570E-C5B981DD8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7625-9F14-FA4D-8267-B32C41D50154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7389F-7BE0-1E7E-DA2A-CEA91BCAD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C5DA8-3B1B-2671-EB86-F0213C52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05E5-9DAE-1A47-AA60-60444F3FE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9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B170A0-D0FA-B050-28F9-650B944778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AD6D35-9B17-5E81-ABA1-08777A1246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85ED2-FC85-EE92-5B09-6F41D4787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7625-9F14-FA4D-8267-B32C41D50154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5E341-6204-FCE4-BC3E-D3EF8F48A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77A0C-7486-310D-6A49-9FB8941EB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05E5-9DAE-1A47-AA60-60444F3FE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17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230C1-88D6-90DD-BA67-A141C325F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66F98-A4EA-DBC4-E49E-7CCED38B0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14515-468E-C0DE-1CFF-DF2E8C0FC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7625-9F14-FA4D-8267-B32C41D50154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8B4F3-B6A3-0D81-E71B-59C1097C6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E111A-0D44-3EDD-F2C0-6AB162F98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05E5-9DAE-1A47-AA60-60444F3FE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752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94F0D-B341-E2F9-5B85-D43048342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6DA95-00C8-92BB-E333-9DC1E7EF9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8E656-9C2C-2FE3-6C4F-8447EBE35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7625-9F14-FA4D-8267-B32C41D50154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575C9-E6B5-B662-A367-57B189300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52089D-8333-3E9E-60A4-FCBC27036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05E5-9DAE-1A47-AA60-60444F3FE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477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401B7-58D2-8BB3-FD04-DE745B2E8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CCB00-2F6E-3135-EB06-847C9D14D4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58AC87-E656-D80B-255C-D053C79D2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C9EB26-4A90-E6CD-B425-D0A5EA5AD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7625-9F14-FA4D-8267-B32C41D50154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90737-CB9C-C2A1-90E2-B0E758C12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40A549-BBEE-1CE0-295E-5F73C68DB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05E5-9DAE-1A47-AA60-60444F3FE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4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7E8D6-F73B-81FE-5C9E-3938FB755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C60FBB-985A-BA22-127D-21E09131DA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B2FD5B-786E-D82E-595A-9497E0B66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AC7756-2B76-867A-385C-36117F17D9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58ADE0-2D7E-E5F8-51AA-8FF5D4D52F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D30D67-2D1B-BC41-826B-77254541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7625-9F14-FA4D-8267-B32C41D50154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49E0CE-DA91-B998-3BF3-33949EC48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316DCD-A531-D5D7-D06B-8C25DB719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05E5-9DAE-1A47-AA60-60444F3FE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11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884D3-12FC-BB86-F714-CB334DAF0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6BB329-B232-6FB3-E1BD-82BF6EF21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7625-9F14-FA4D-8267-B32C41D50154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B6B793-2569-2C61-3A94-8DA82B1C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8DE4E8-F93D-EA3C-CE8A-75EACAC64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05E5-9DAE-1A47-AA60-60444F3FE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751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772CE-4C33-1A2D-D4C3-6F8CA1F1E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7625-9F14-FA4D-8267-B32C41D50154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6F6881-38A2-F004-3157-72E78A822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04CC4-6A78-044F-B8D4-62341F2F3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05E5-9DAE-1A47-AA60-60444F3FE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9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5E791-E66F-B9D1-3584-227E2C229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0DED1-F114-B4FF-8911-B014C0AB0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065C45-1941-EEF8-4E45-57AC1540C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907CB6-6EC8-70A9-3BC8-55C36F08F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7625-9F14-FA4D-8267-B32C41D50154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C2F4B3-6B55-3D26-E285-E4FD71E6D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C17A89-C752-C7B1-6D49-CD692D2F2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05E5-9DAE-1A47-AA60-60444F3FE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4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46809-37E1-A07B-BD79-00E30EDE1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1D2AF9-4101-B896-259B-E11384135E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06222E-A0FC-B5E9-9BDE-02CD0F643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F6C4A-DD27-4B9F-D828-E3B4AC195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7625-9F14-FA4D-8267-B32C41D50154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A75A2A-9C80-948D-AAD9-962105025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632FEE-5EA5-33B0-EE15-A86AB2E65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05E5-9DAE-1A47-AA60-60444F3FE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751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D12E81-E15A-1F54-89B0-0AE2846DE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4E612-E4ED-FB5A-EA82-B307AFF4D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A878D-7328-7609-9E2C-EFB0002CB0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CF7625-9F14-FA4D-8267-B32C41D50154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FAB98-3B67-3FE1-FA12-01EE084429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7D405-5742-84E6-BD1B-B18729DF62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D105E5-9DAE-1A47-AA60-60444F3FE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363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3016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9F15EE-A43D-2C83-6710-D56DFD3414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518A327-73FA-26E9-6BD1-666E13BC72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044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45A271-3129-4DE4-FBFD-B91B4C9A52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E1B65-EF8F-5142-719F-AD8F761F7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1353"/>
            <a:ext cx="10515600" cy="552561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b="1" dirty="0">
                <a:solidFill>
                  <a:schemeClr val="bg1"/>
                </a:solidFill>
              </a:rPr>
              <a:t>A Contrast of Mission </a:t>
            </a:r>
            <a:r>
              <a:rPr lang="en-US" sz="3200" dirty="0">
                <a:solidFill>
                  <a:schemeClr val="bg1"/>
                </a:solidFill>
              </a:rPr>
              <a:t>(</a:t>
            </a:r>
            <a:r>
              <a:rPr lang="en-US" sz="3200" dirty="0">
                <a:solidFill>
                  <a:srgbClr val="FFC000"/>
                </a:solidFill>
              </a:rPr>
              <a:t>vv. 1-21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dirty="0">
                <a:solidFill>
                  <a:schemeClr val="bg1"/>
                </a:solidFill>
              </a:rPr>
              <a:t>Faithfulness, not Vain Tradition (</a:t>
            </a:r>
            <a:r>
              <a:rPr lang="en-US" sz="3200" dirty="0">
                <a:solidFill>
                  <a:srgbClr val="FFC000"/>
                </a:solidFill>
              </a:rPr>
              <a:t>vv. 1-8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dirty="0">
                <a:solidFill>
                  <a:schemeClr val="bg1"/>
                </a:solidFill>
              </a:rPr>
              <a:t>Compassion, not Cold Ritualism (</a:t>
            </a:r>
            <a:r>
              <a:rPr lang="en-US" sz="3200" dirty="0">
                <a:solidFill>
                  <a:srgbClr val="FFC000"/>
                </a:solidFill>
              </a:rPr>
              <a:t>vv. 9-14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dirty="0">
                <a:solidFill>
                  <a:schemeClr val="bg1"/>
                </a:solidFill>
              </a:rPr>
              <a:t>Jesus: Jehovah’s Faithful and Compassionate Servant (</a:t>
            </a:r>
            <a:r>
              <a:rPr lang="en-US" sz="3200" dirty="0">
                <a:solidFill>
                  <a:srgbClr val="FFC000"/>
                </a:solidFill>
              </a:rPr>
              <a:t>vv. 15-21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b="1" dirty="0">
                <a:solidFill>
                  <a:schemeClr val="bg1"/>
                </a:solidFill>
              </a:rPr>
              <a:t>A Response to a Dishonest Conclusion </a:t>
            </a:r>
            <a:r>
              <a:rPr lang="en-US" sz="3200" dirty="0">
                <a:solidFill>
                  <a:schemeClr val="bg1"/>
                </a:solidFill>
              </a:rPr>
              <a:t>(</a:t>
            </a:r>
            <a:r>
              <a:rPr lang="en-US" sz="3200" dirty="0">
                <a:solidFill>
                  <a:srgbClr val="FFC000"/>
                </a:solidFill>
              </a:rPr>
              <a:t>vv. 22-30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sz="3200" dirty="0">
                <a:solidFill>
                  <a:schemeClr val="bg1"/>
                </a:solidFill>
              </a:rPr>
              <a:t>Polarizing Conclusions About a Miracle</a:t>
            </a:r>
          </a:p>
          <a:p>
            <a:pPr marL="1031875" lvl="1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(</a:t>
            </a:r>
            <a:r>
              <a:rPr lang="en-US" sz="3200" dirty="0">
                <a:solidFill>
                  <a:srgbClr val="FFC000"/>
                </a:solidFill>
              </a:rPr>
              <a:t>vv. 22-24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sz="3200" dirty="0">
                <a:solidFill>
                  <a:schemeClr val="bg1"/>
                </a:solidFill>
              </a:rPr>
              <a:t>The Correct Conclusion and Implication</a:t>
            </a:r>
          </a:p>
          <a:p>
            <a:pPr marL="982663" lvl="1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(</a:t>
            </a:r>
            <a:r>
              <a:rPr lang="en-US" sz="3200" dirty="0">
                <a:solidFill>
                  <a:srgbClr val="FFC000"/>
                </a:solidFill>
              </a:rPr>
              <a:t>vv. 25-30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94712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88DBD0-BD51-4EF7-F5C2-4F794B04B1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E53355F-B623-99BA-D3A8-BC3B935D2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7B2A2-80A8-EE7D-F3E0-ADD032787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1352"/>
            <a:ext cx="10515600" cy="586218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b="1" dirty="0">
                <a:solidFill>
                  <a:schemeClr val="bg1"/>
                </a:solidFill>
              </a:rPr>
              <a:t>A Contrast of Mission </a:t>
            </a:r>
            <a:r>
              <a:rPr lang="en-US" sz="3200" dirty="0">
                <a:solidFill>
                  <a:schemeClr val="bg1"/>
                </a:solidFill>
              </a:rPr>
              <a:t>(</a:t>
            </a:r>
            <a:r>
              <a:rPr lang="en-US" sz="3200" dirty="0">
                <a:solidFill>
                  <a:srgbClr val="FFC000"/>
                </a:solidFill>
              </a:rPr>
              <a:t>vv. 1-21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b="1" dirty="0">
                <a:solidFill>
                  <a:schemeClr val="bg1"/>
                </a:solidFill>
              </a:rPr>
              <a:t>A Response to a Dishonest Conclusion </a:t>
            </a:r>
            <a:r>
              <a:rPr lang="en-US" sz="3200" dirty="0">
                <a:solidFill>
                  <a:schemeClr val="bg1"/>
                </a:solidFill>
              </a:rPr>
              <a:t>(</a:t>
            </a:r>
            <a:r>
              <a:rPr lang="en-US" sz="3200" dirty="0">
                <a:solidFill>
                  <a:srgbClr val="FFC000"/>
                </a:solidFill>
              </a:rPr>
              <a:t>vv. 22-30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b="1" dirty="0">
                <a:solidFill>
                  <a:schemeClr val="bg1"/>
                </a:solidFill>
              </a:rPr>
              <a:t>A Warning to Evil Hearts </a:t>
            </a:r>
            <a:r>
              <a:rPr lang="en-US" sz="3200" dirty="0">
                <a:solidFill>
                  <a:schemeClr val="bg1"/>
                </a:solidFill>
              </a:rPr>
              <a:t>(</a:t>
            </a:r>
            <a:r>
              <a:rPr lang="en-US" sz="3200" dirty="0">
                <a:solidFill>
                  <a:srgbClr val="FFC000"/>
                </a:solidFill>
              </a:rPr>
              <a:t>vv. 31-37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dirty="0">
                <a:solidFill>
                  <a:schemeClr val="bg1"/>
                </a:solidFill>
              </a:rPr>
              <a:t>An Unpardonable Sin (</a:t>
            </a:r>
            <a:r>
              <a:rPr lang="en-US" sz="3200" dirty="0">
                <a:solidFill>
                  <a:srgbClr val="FFC000"/>
                </a:solidFill>
              </a:rPr>
              <a:t>vv. 31-32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dirty="0">
                <a:solidFill>
                  <a:schemeClr val="bg1"/>
                </a:solidFill>
              </a:rPr>
              <a:t>A Warning of Judgment (</a:t>
            </a:r>
            <a:r>
              <a:rPr lang="en-US" sz="3200" dirty="0">
                <a:solidFill>
                  <a:srgbClr val="FFC000"/>
                </a:solidFill>
              </a:rPr>
              <a:t>vv. 33-37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b="1" dirty="0">
                <a:solidFill>
                  <a:schemeClr val="bg1"/>
                </a:solidFill>
              </a:rPr>
              <a:t>A Response to a Dishonest Request </a:t>
            </a:r>
            <a:r>
              <a:rPr lang="en-US" sz="3200" dirty="0">
                <a:solidFill>
                  <a:schemeClr val="bg1"/>
                </a:solidFill>
              </a:rPr>
              <a:t>(</a:t>
            </a:r>
            <a:r>
              <a:rPr lang="en-US" sz="3200" dirty="0">
                <a:solidFill>
                  <a:srgbClr val="FFC000"/>
                </a:solidFill>
              </a:rPr>
              <a:t>vv. 38-45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dirty="0">
                <a:solidFill>
                  <a:schemeClr val="bg1"/>
                </a:solidFill>
              </a:rPr>
              <a:t>A Feigned Interest in Truth (</a:t>
            </a:r>
            <a:r>
              <a:rPr lang="en-US" sz="3200" dirty="0">
                <a:solidFill>
                  <a:srgbClr val="FFC000"/>
                </a:solidFill>
              </a:rPr>
              <a:t>vv. 38-42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dirty="0">
                <a:solidFill>
                  <a:schemeClr val="bg1"/>
                </a:solidFill>
              </a:rPr>
              <a:t>An Ominous Warning Against Obstinacy</a:t>
            </a:r>
          </a:p>
          <a:p>
            <a:pPr marL="982663" lvl="1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(</a:t>
            </a:r>
            <a:r>
              <a:rPr lang="en-US" sz="3200" dirty="0">
                <a:solidFill>
                  <a:srgbClr val="FFC000"/>
                </a:solidFill>
              </a:rPr>
              <a:t>vv. 43-45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dirty="0">
                <a:solidFill>
                  <a:schemeClr val="bg1"/>
                </a:solidFill>
              </a:rPr>
              <a:t>An Emphasis on Spiritual Fellowship</a:t>
            </a:r>
          </a:p>
          <a:p>
            <a:pPr marL="982663" lvl="1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(</a:t>
            </a:r>
            <a:r>
              <a:rPr lang="en-US" sz="3200" dirty="0">
                <a:solidFill>
                  <a:srgbClr val="FFC000"/>
                </a:solidFill>
              </a:rPr>
              <a:t>vv. 46-50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10346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E7BC9B-A51E-B662-C341-E4A5829627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FA9C206-4DF8-3728-88AA-F3CE19612A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5BDD7-DAEE-AAF5-7FDD-00596E9A5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690688"/>
            <a:ext cx="8368430" cy="482284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The effect truth has on us when we interact with it will depend on our inner motive and mission. (</a:t>
            </a:r>
            <a:r>
              <a:rPr lang="en-US" sz="3200" dirty="0">
                <a:solidFill>
                  <a:srgbClr val="FFC000"/>
                </a:solidFill>
              </a:rPr>
              <a:t>cf. Ezekiel 14:1-5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  <a:p>
            <a:r>
              <a:rPr lang="en-US" sz="3200" dirty="0">
                <a:solidFill>
                  <a:schemeClr val="bg1"/>
                </a:solidFill>
              </a:rPr>
              <a:t>If we are not honestly always seeking truth, we may foolishly twist the truth when it confronts us. (</a:t>
            </a:r>
            <a:r>
              <a:rPr lang="en-US" sz="3200" dirty="0">
                <a:solidFill>
                  <a:srgbClr val="FFC000"/>
                </a:solidFill>
              </a:rPr>
              <a:t>cf. Jude 4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  <a:p>
            <a:r>
              <a:rPr lang="en-US" sz="3200" dirty="0">
                <a:solidFill>
                  <a:schemeClr val="bg1"/>
                </a:solidFill>
              </a:rPr>
              <a:t>The quality of our heart will determine the quality of our reaction to truth, and we will be judged by it. (</a:t>
            </a:r>
            <a:r>
              <a:rPr lang="en-US" sz="3200" dirty="0">
                <a:solidFill>
                  <a:srgbClr val="FFC000"/>
                </a:solidFill>
              </a:rPr>
              <a:t>cf. Luke 8:15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56AA78-CD8D-F921-A1B9-BC9AF6D95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A Pivotal Interaction with Truth</a:t>
            </a:r>
          </a:p>
        </p:txBody>
      </p:sp>
    </p:spTree>
    <p:extLst>
      <p:ext uri="{BB962C8B-B14F-4D97-AF65-F5344CB8AC3E}">
        <p14:creationId xmlns:p14="http://schemas.microsoft.com/office/powerpoint/2010/main" val="944070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507511-9A52-1329-080E-D5F2BAFFE7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2347D9-644E-A427-FA39-B5F24B965D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100A5-9D34-573B-D085-5B617142A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690688"/>
            <a:ext cx="8368430" cy="482284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When the truth convicts us, we must repent and put our faith in it, or we will be worse off than before we came to know the truth.</a:t>
            </a:r>
          </a:p>
          <a:p>
            <a:pPr marL="236538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(</a:t>
            </a:r>
            <a:r>
              <a:rPr lang="en-US" sz="3200" dirty="0">
                <a:solidFill>
                  <a:srgbClr val="FFC000"/>
                </a:solidFill>
              </a:rPr>
              <a:t>cf. 2 Peter 2:21-22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  <a:p>
            <a:r>
              <a:rPr lang="en-US" sz="3200" dirty="0">
                <a:solidFill>
                  <a:schemeClr val="bg1"/>
                </a:solidFill>
              </a:rPr>
              <a:t>Fellowship with Jesus is determined by our faithfulness to the truth. We cannot claim to be “with Him” if we have rejected the truth. (</a:t>
            </a:r>
            <a:r>
              <a:rPr lang="en-US" sz="3200" dirty="0">
                <a:solidFill>
                  <a:srgbClr val="FFC000"/>
                </a:solidFill>
              </a:rPr>
              <a:t>cf. John 8:31</a:t>
            </a:r>
            <a:r>
              <a:rPr lang="en-US" sz="32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8CD079-FA36-9D2F-3919-05296D292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A Pivotal Interaction with Truth</a:t>
            </a:r>
          </a:p>
        </p:txBody>
      </p:sp>
    </p:spTree>
    <p:extLst>
      <p:ext uri="{BB962C8B-B14F-4D97-AF65-F5344CB8AC3E}">
        <p14:creationId xmlns:p14="http://schemas.microsoft.com/office/powerpoint/2010/main" val="3227930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4B9EF-7338-0EE6-FC4F-F4C699EEC0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10152C-728A-7AA8-631C-8E06291241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8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323</Words>
  <Application>Microsoft Macintosh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A Pivotal Interaction with Truth</vt:lpstr>
      <vt:lpstr>A Pivotal Interaction with Truth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Jeremiah Cox</dc:creator>
  <cp:lastModifiedBy>Jeremiah Cox</cp:lastModifiedBy>
  <cp:revision>2</cp:revision>
  <dcterms:created xsi:type="dcterms:W3CDTF">2024-11-16T13:02:00Z</dcterms:created>
  <dcterms:modified xsi:type="dcterms:W3CDTF">2024-11-16T13:23:52Z</dcterms:modified>
</cp:coreProperties>
</file>