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4B12-9CEC-C3E0-E7F5-F97A205F6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4EC0E-E114-624F-C62B-0A8C84225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435F1-C0BF-6B6B-C42F-8973AA00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5114-98B1-BF46-8C84-7D99C826941C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28E9B-A51F-5B3F-DE2D-893E3E4D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BBD89-8126-C373-FFA4-08BCB238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2FA1-C839-364B-8C24-21F2ECEF2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3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F3755-38EA-26B4-CE53-32980785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89C21-F472-6ADD-8579-AB4CFAA5B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A7E5B-1343-19E1-571C-58F83740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5114-98B1-BF46-8C84-7D99C826941C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37273-53D8-3732-1B29-203F0AFB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E379B-F7FF-C967-9003-9AD1ADC0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2FA1-C839-364B-8C24-21F2ECEF2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9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C82BD4-04CF-B474-657D-0CA2F0041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B6C8E-1F59-63CA-504A-B5CC2AE9E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DA3DE-C3FB-12EE-5F0C-D4056C04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5114-98B1-BF46-8C84-7D99C826941C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001E6-34BC-8D3C-7C04-EC6A486F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D286-7512-5E34-45A5-28E9C67E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2FA1-C839-364B-8C24-21F2ECEF2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1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B5906-BDAC-9A85-4D87-EA1A1044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F4ECC-E2FC-DFFB-A4C8-01C81B1F4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41B90-6733-B685-968C-A00B522D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5114-98B1-BF46-8C84-7D99C826941C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FA5C5-40F9-A4A1-6AC5-8C01A58C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A3F45-6E8E-DB5A-67AA-2AC14DD1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2FA1-C839-364B-8C24-21F2ECEF2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F04F-4B29-20E4-A470-E6BC0114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D9466-D167-64E3-5D41-DFFCEA668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70443-3321-BCCC-2D3A-67461E92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5114-98B1-BF46-8C84-7D99C826941C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4DE82-B8AC-AED5-BB30-BF2026F2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1EA25-97BA-8A45-0D50-2C008CA0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2FA1-C839-364B-8C24-21F2ECEF2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1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A6E2-F4B6-1684-9877-EE2E6C6B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ACC50-6F46-E42A-4950-3BCC72AD6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7C7B6-2422-C6D0-7A65-E8EC9E60D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695B0-EDF4-AA7D-4870-B6D36188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5114-98B1-BF46-8C84-7D99C826941C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5E0C6-9175-BFAC-CD62-9F9149AC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DBC2D-5C25-820E-26E1-2FC2967B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2FA1-C839-364B-8C24-21F2ECEF2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1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265C-ED01-A884-5183-27EFC088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C5128-BF8C-6A0B-40CD-050BDEE41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752BA-FBA5-2D77-A9C3-E3617C61D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D10DC-5664-BA45-2748-50923D1DF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9EBB5-37E8-5F5E-C6F8-F3050E22D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2092E6-83C9-EF4F-6927-EDD90036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5114-98B1-BF46-8C84-7D99C826941C}" type="datetimeFigureOut">
              <a:rPr lang="en-US" smtClean="0"/>
              <a:t>11/8/24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D4CB8-1266-0AF8-B711-8F7B3B63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64714-D372-59BE-2328-18856D32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2FA1-C839-364B-8C24-21F2ECEF2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2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4131-2090-AC33-2D5A-48F8BC2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5B18D-770D-78A8-494D-AC90250D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5114-98B1-BF46-8C84-7D99C826941C}" type="datetimeFigureOut">
              <a:rPr lang="en-US" smtClean="0"/>
              <a:t>11/8/24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41C56-71E0-7DC5-1D8C-0D49409C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61FEE-CE64-2D2A-E346-6E91709B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2FA1-C839-364B-8C24-21F2ECEF2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2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A8FFE-9E9A-785D-46C1-41F04C52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5114-98B1-BF46-8C84-7D99C826941C}" type="datetimeFigureOut">
              <a:rPr lang="en-US" smtClean="0"/>
              <a:t>11/8/24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68F9F-1FB7-41E7-EA14-22CFC7F7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A925D-2FF7-0945-A03A-F62FD6B5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2FA1-C839-364B-8C24-21F2ECEF2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3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B78AF-A3BD-474E-E4A9-61372ECD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EA091-CD78-8A38-8F3B-61484C54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87C2A-A310-53C4-16D0-B9C40AE5A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43CC6-A8D7-6004-342C-E46B9AE7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5114-98B1-BF46-8C84-7D99C826941C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86669-B9E4-7519-25D5-6CBF435C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18FA5-5742-146F-2A3B-08073576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2FA1-C839-364B-8C24-21F2ECEF2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1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2162-84D3-A938-535E-795618A3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DDE53-084D-8148-081A-4A1C2054FE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75E1E-FDA9-28FA-F94C-2D42DF704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AC5EA-D1B5-9F17-8172-821089D9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5114-98B1-BF46-8C84-7D99C826941C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9298B-3051-715C-365C-049D04928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B74A3-4444-471B-57E6-E3A30337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2FA1-C839-364B-8C24-21F2ECEF2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0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2A513-974A-3594-A8AB-9808E923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62D19-AA1D-068B-F03A-98695C01C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49F9D-4656-6825-9792-41BF7B5F8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535114-98B1-BF46-8C84-7D99C826941C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51C8C-9D48-A2FF-FCEB-518D77E5B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F5157-A6BF-3219-9DDF-DBA7D32DC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CA2FA1-C839-364B-8C24-21F2ECEF2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3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518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93DFB-DDD6-CB30-B892-1443AE71F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809CD7-175A-B66F-F65C-75F0CD1EC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39BF-454E-9D6A-FB07-B3BF6E9BA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30" y="1741714"/>
            <a:ext cx="9187541" cy="4822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Escalation of Anger in King Saul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Anger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FFC000"/>
                </a:solidFill>
              </a:rPr>
              <a:t>1 Samuel 18:8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Bitterness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FFC000"/>
                </a:solidFill>
              </a:rPr>
              <a:t>1 Samuel 18:8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Outburst of Wrath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1 Samuel 18:9-11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Malice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FFC000"/>
                </a:solidFill>
              </a:rPr>
              <a:t>1 Samuel 18:25; 19:1, 11; 20:33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Evil-mindedness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FFC000"/>
                </a:solidFill>
              </a:rPr>
              <a:t>1 Samuel 24:9, 17-19</a:t>
            </a:r>
          </a:p>
        </p:txBody>
      </p:sp>
    </p:spTree>
    <p:extLst>
      <p:ext uri="{BB962C8B-B14F-4D97-AF65-F5344CB8AC3E}">
        <p14:creationId xmlns:p14="http://schemas.microsoft.com/office/powerpoint/2010/main" val="422434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2AA71-64C8-25FC-5A87-A09B96A28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EE1044-BF6D-7EAA-74B8-08A7E958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79C64-414E-E1A1-6781-11E93D1C9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228" y="544286"/>
            <a:ext cx="7228115" cy="576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Give it to God, Not Satan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Ephesians 4:26-27; Psalm 4; 1 Peter 2:21-23; Romans 12:17-21; Matthew 5:44; 6:13; Philippians 4:6-7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Forgive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Ephesians 4:31-5:2; Titus 3:3-5; Luke 17:3-4; Matthew 18:15, 27-30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Seek Fellowship with God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Genesis 4:3-8; 1 John 3:11-12; Psalm 4:4-5</a:t>
            </a:r>
          </a:p>
        </p:txBody>
      </p:sp>
    </p:spTree>
    <p:extLst>
      <p:ext uri="{BB962C8B-B14F-4D97-AF65-F5344CB8AC3E}">
        <p14:creationId xmlns:p14="http://schemas.microsoft.com/office/powerpoint/2010/main" val="290792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DD88E-7DA1-1954-07D4-88ABAD95F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48B65A-864E-1B98-51EE-C586D6A86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0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D77F83-1D3C-459A-7CEF-D1F6C4B65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233D1-1B33-32A4-AF84-6EE31A632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030" y="1741714"/>
            <a:ext cx="6263014" cy="4822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Anger is a Natural Impulse</a:t>
            </a:r>
          </a:p>
          <a:p>
            <a:pPr marL="238125" lvl="1" indent="-238125">
              <a:spcBef>
                <a:spcPts val="1000"/>
              </a:spcBef>
            </a:pPr>
            <a:r>
              <a:rPr lang="en-US" sz="3200" i="1" dirty="0" err="1">
                <a:solidFill>
                  <a:schemeClr val="bg1"/>
                </a:solidFill>
              </a:rPr>
              <a:t>orge</a:t>
            </a:r>
            <a:r>
              <a:rPr lang="en-US" sz="3200" i="1" dirty="0">
                <a:solidFill>
                  <a:schemeClr val="bg1"/>
                </a:solidFill>
              </a:rPr>
              <a:t>̄</a:t>
            </a:r>
            <a:r>
              <a:rPr lang="en-US" sz="3200" dirty="0">
                <a:solidFill>
                  <a:schemeClr val="bg1"/>
                </a:solidFill>
              </a:rPr>
              <a:t> – “these words, after a considerable anterior history, came to settle down on the passion of anger, as the strongest of all </a:t>
            </a:r>
            <a:r>
              <a:rPr lang="en-US" sz="3200" b="1" dirty="0">
                <a:solidFill>
                  <a:schemeClr val="bg1"/>
                </a:solidFill>
              </a:rPr>
              <a:t>passions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b="1" dirty="0">
                <a:solidFill>
                  <a:schemeClr val="bg1"/>
                </a:solidFill>
              </a:rPr>
              <a:t>impulses</a:t>
            </a:r>
            <a:r>
              <a:rPr lang="en-US" sz="3200" dirty="0">
                <a:solidFill>
                  <a:schemeClr val="bg1"/>
                </a:solidFill>
              </a:rPr>
              <a:t>, and </a:t>
            </a:r>
            <a:r>
              <a:rPr lang="en-US" sz="3200" b="1" dirty="0">
                <a:solidFill>
                  <a:schemeClr val="bg1"/>
                </a:solidFill>
              </a:rPr>
              <a:t>desires</a:t>
            </a:r>
            <a:r>
              <a:rPr lang="en-US" sz="3200" dirty="0">
                <a:solidFill>
                  <a:schemeClr val="bg1"/>
                </a:solidFill>
              </a:rPr>
              <a:t>” (R.C. Trench, Synonyms of the New Testament)</a:t>
            </a:r>
          </a:p>
        </p:txBody>
      </p:sp>
    </p:spTree>
    <p:extLst>
      <p:ext uri="{BB962C8B-B14F-4D97-AF65-F5344CB8AC3E}">
        <p14:creationId xmlns:p14="http://schemas.microsoft.com/office/powerpoint/2010/main" val="193853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29AC8-79E9-6758-3745-B957DE25C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A3FF82-E3AB-ABF2-3D78-6396D64F7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1B478-AAD3-9F7E-EF3D-89FBC3021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030" y="1741714"/>
            <a:ext cx="6263014" cy="4822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Anger is a Natural Impulse</a:t>
            </a:r>
          </a:p>
          <a:p>
            <a:pPr marL="238125" lvl="1" indent="-238125">
              <a:spcBef>
                <a:spcPts val="1000"/>
              </a:spcBef>
            </a:pPr>
            <a:r>
              <a:rPr lang="en-US" sz="3200" i="1" dirty="0" err="1">
                <a:solidFill>
                  <a:schemeClr val="bg1"/>
                </a:solidFill>
              </a:rPr>
              <a:t>orge</a:t>
            </a:r>
            <a:r>
              <a:rPr lang="en-US" sz="3200" i="1" dirty="0">
                <a:solidFill>
                  <a:schemeClr val="bg1"/>
                </a:solidFill>
              </a:rPr>
              <a:t>̄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“in Greek writings from Hesiod down "the </a:t>
            </a:r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natural disposition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temper, character; movement or agitation of soul, </a:t>
            </a:r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impulse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desire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any violent emotion," (THAYER)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5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CEE04-B53E-C4E3-9B93-41B9F837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2E75DA-E741-C319-F91D-47DE05820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D51A1-1C8D-C960-4599-9F52B1056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030" y="1741714"/>
            <a:ext cx="6263014" cy="4822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Anger is a Natural Impulse</a:t>
            </a:r>
          </a:p>
          <a:p>
            <a:pPr marL="238125" lvl="1" indent="-238125">
              <a:spcBef>
                <a:spcPts val="1000"/>
              </a:spcBef>
            </a:pPr>
            <a:r>
              <a:rPr lang="en-US" sz="3200" i="1" dirty="0" err="1">
                <a:solidFill>
                  <a:schemeClr val="bg1"/>
                </a:solidFill>
              </a:rPr>
              <a:t>orge</a:t>
            </a:r>
            <a:r>
              <a:rPr lang="en-US" sz="3200" dirty="0">
                <a:solidFill>
                  <a:schemeClr val="bg1"/>
                </a:solidFill>
              </a:rPr>
              <a:t>̄ – 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“originally any “</a:t>
            </a:r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natural impulse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or </a:t>
            </a:r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desire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or </a:t>
            </a:r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disposition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,” came to signify “anger,” as the strongest of all </a:t>
            </a:r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passions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.” (VINE)</a:t>
            </a:r>
          </a:p>
          <a:p>
            <a:pPr marL="238125" lvl="1" indent="-238125">
              <a:spcBef>
                <a:spcPts val="1000"/>
              </a:spcBef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6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BEF88-85B9-A5F4-8737-857B367C0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DECB1C-4FB6-FCA8-9360-B079C463B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D1881-AFED-BDA6-EDF0-CE51E8EFE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030" y="1741714"/>
            <a:ext cx="6263014" cy="4822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Anger is a Not Inherently Sinful</a:t>
            </a:r>
          </a:p>
          <a:p>
            <a:pPr marL="238125" lvl="1" indent="-238125"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God 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Exodus 15:6-8; 32:9-10; Psalm 7:11; Romans 2:8</a:t>
            </a:r>
          </a:p>
          <a:p>
            <a:pPr marL="238125" lvl="1" indent="-238125"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en-US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Mark 3:5; Luke 21:23, 27</a:t>
            </a:r>
          </a:p>
          <a:p>
            <a:pPr marL="238125" lvl="1" indent="-238125"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Righteous men</a:t>
            </a:r>
            <a:r>
              <a:rPr lang="en-US" sz="32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Psalm 139:19-22</a:t>
            </a:r>
          </a:p>
          <a:p>
            <a:pPr marL="238125" lvl="1" indent="-238125">
              <a:spcBef>
                <a:spcPts val="1000"/>
              </a:spcBef>
            </a:pPr>
            <a:r>
              <a:rPr lang="en-US" sz="32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reason for anger, and what we do with it determines the sin.</a:t>
            </a:r>
            <a:endParaRPr lang="en-US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8125" lvl="1" indent="-238125">
              <a:spcBef>
                <a:spcPts val="1000"/>
              </a:spcBef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9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D5391-115B-0171-C7BD-CEE787505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C61196-02EF-872B-6649-CCC548E7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31108-E6BC-F1E9-0168-6D91379CD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30" y="1741714"/>
            <a:ext cx="9187541" cy="482237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Anger can escalate to sin if it isn’t already sinful – </a:t>
            </a:r>
            <a:r>
              <a:rPr lang="en-US" sz="3200" dirty="0">
                <a:solidFill>
                  <a:srgbClr val="FFC000"/>
                </a:solidFill>
              </a:rPr>
              <a:t>Ephesians 4:26-27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Anger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 err="1">
                <a:solidFill>
                  <a:schemeClr val="bg1"/>
                </a:solidFill>
              </a:rPr>
              <a:t>orge</a:t>
            </a:r>
            <a:r>
              <a:rPr lang="en-US" sz="3200" i="1" dirty="0">
                <a:solidFill>
                  <a:schemeClr val="bg1"/>
                </a:solidFill>
              </a:rPr>
              <a:t>̄</a:t>
            </a:r>
            <a:r>
              <a:rPr lang="en-US" sz="3200" dirty="0">
                <a:solidFill>
                  <a:schemeClr val="bg1"/>
                </a:solidFill>
              </a:rPr>
              <a:t> – The state of displeasure, exasperation, or provocation which settles into something habitual. (</a:t>
            </a:r>
            <a:r>
              <a:rPr lang="en-US" sz="3200" dirty="0">
                <a:solidFill>
                  <a:srgbClr val="FFC000"/>
                </a:solidFill>
              </a:rPr>
              <a:t>cf. Eph. 4:31; Col. 3:8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Bitterness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 err="1">
                <a:solidFill>
                  <a:schemeClr val="bg1"/>
                </a:solidFill>
              </a:rPr>
              <a:t>pikria</a:t>
            </a:r>
            <a:r>
              <a:rPr lang="en-US" sz="3200" dirty="0">
                <a:solidFill>
                  <a:schemeClr val="bg1"/>
                </a:solidFill>
              </a:rPr>
              <a:t> – Results from initial anger that is not dealt with. The product of festering anger, often directed toward someone. (</a:t>
            </a:r>
            <a:r>
              <a:rPr lang="en-US" sz="3200" dirty="0">
                <a:solidFill>
                  <a:srgbClr val="FFC000"/>
                </a:solidFill>
              </a:rPr>
              <a:t>cf. Eph. 4:31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810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A4C4E-A0DB-48B9-C90B-A77DE8935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5838F5-7065-57A5-8F3D-93AE8C9B6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84021-4909-703E-B7B8-FAF37FE01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30" y="1741714"/>
            <a:ext cx="9187541" cy="4822371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Anger can escalate to sin if it isn’t already sinful – </a:t>
            </a:r>
            <a:r>
              <a:rPr lang="en-US" sz="3200" dirty="0">
                <a:solidFill>
                  <a:srgbClr val="FFC000"/>
                </a:solidFill>
              </a:rPr>
              <a:t>Ephesians 4:26-27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Wrath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 err="1">
                <a:solidFill>
                  <a:schemeClr val="bg1"/>
                </a:solidFill>
              </a:rPr>
              <a:t>thymos</a:t>
            </a:r>
            <a:r>
              <a:rPr lang="en-US" sz="3200" i="1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chemeClr val="bg1"/>
                </a:solidFill>
              </a:rPr>
              <a:t>settled anger and bitterness allowed to reside within us reaches a boiling point where in a moment, in a fit of rage, we lash out and then it subsides. (</a:t>
            </a:r>
            <a:r>
              <a:rPr lang="en-US" sz="3200" dirty="0">
                <a:solidFill>
                  <a:srgbClr val="FFC000"/>
                </a:solidFill>
              </a:rPr>
              <a:t>cf. Eph. 4:31; Col. 3:8; Gal. 5:20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Malice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 err="1">
                <a:solidFill>
                  <a:schemeClr val="bg1"/>
                </a:solidFill>
              </a:rPr>
              <a:t>kakia</a:t>
            </a:r>
            <a:r>
              <a:rPr lang="en-US" sz="3200" dirty="0">
                <a:solidFill>
                  <a:schemeClr val="bg1"/>
                </a:solidFill>
              </a:rPr>
              <a:t> – the more calculated product of residing anger and bitterness. It is a desire to harm others, or at very least wish for harm to befall them.  (</a:t>
            </a:r>
            <a:r>
              <a:rPr lang="en-US" sz="3200" dirty="0">
                <a:solidFill>
                  <a:srgbClr val="FFC000"/>
                </a:solidFill>
              </a:rPr>
              <a:t>cf. Eph. 4:31; Col. 3:8; 1 Pet. 2:1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067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61017-E9D9-F04C-B7CC-509630100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FC8924-3C75-8F0C-4052-04F38BEC3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6883C-EA74-DD3F-6735-29BF8839E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30" y="1741714"/>
            <a:ext cx="9187541" cy="4822371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Anger can escalate to sin if it isn’t already sinful – </a:t>
            </a:r>
            <a:r>
              <a:rPr lang="en-US" sz="3200" dirty="0">
                <a:solidFill>
                  <a:srgbClr val="FFC000"/>
                </a:solidFill>
              </a:rPr>
              <a:t>Ephesians 4:26-27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Evil-Mindedness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 err="1">
                <a:solidFill>
                  <a:schemeClr val="bg1"/>
                </a:solidFill>
              </a:rPr>
              <a:t>kakoētheia</a:t>
            </a:r>
            <a:r>
              <a:rPr lang="en-US" sz="3200" i="1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chemeClr val="bg1"/>
                </a:solidFill>
              </a:rPr>
              <a:t>When anger and bitterness fester to the point of malice, and eat away at our moral character, even the ability to perceive good. The result is a warped view that everyone operates with malice or evil intent because you do.(</a:t>
            </a:r>
            <a:r>
              <a:rPr lang="en-US" sz="3200" dirty="0">
                <a:solidFill>
                  <a:srgbClr val="FFC000"/>
                </a:solidFill>
              </a:rPr>
              <a:t>cf. Rom. 1:29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Paranoia results, and such a one has </a:t>
            </a:r>
            <a:r>
              <a:rPr lang="en-US" sz="3200" i="1" dirty="0">
                <a:solidFill>
                  <a:schemeClr val="bg1"/>
                </a:solidFill>
              </a:rPr>
              <a:t>“evil suspicions”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rgbClr val="FFC000"/>
                </a:solidFill>
              </a:rPr>
              <a:t>1 Timothy 6:5</a:t>
            </a:r>
            <a:r>
              <a:rPr lang="en-US" sz="3200" dirty="0">
                <a:solidFill>
                  <a:schemeClr val="bg1"/>
                </a:solidFill>
              </a:rPr>
              <a:t>) which lead to unreasonable actions that hurt others.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1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558</Words>
  <Application>Microsoft Macintosh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2024-11-08T22:42:32Z</dcterms:created>
  <dcterms:modified xsi:type="dcterms:W3CDTF">2024-11-08T23:06:14Z</dcterms:modified>
</cp:coreProperties>
</file>