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725" r:id="rId1"/>
    <p:sldMasterId id="2147483726" r:id="rId2"/>
  </p:sldMasterIdLst>
  <p:sldIdLst>
    <p:sldId id="258" r:id="rId3"/>
    <p:sldId id="256" r:id="rId4"/>
    <p:sldId id="257" r:id="rId5"/>
    <p:sldId id="259" r:id="rId6"/>
    <p:sldId id="260" r:id="rId7"/>
    <p:sldId id="261" r:id="rId8"/>
    <p:sldId id="262" r:id="rId9"/>
    <p:sldId id="269" r:id="rId10"/>
    <p:sldId id="263" r:id="rId11"/>
    <p:sldId id="264" r:id="rId12"/>
    <p:sldId id="265" r:id="rId13"/>
    <p:sldId id="266" r:id="rId14"/>
    <p:sldId id="268" r:id="rId15"/>
  </p:sldIdLst>
  <p:sldSz cx="12192000" cy="6858000"/>
  <p:notesSz cx="6858000" cy="9144000"/>
  <p:embeddedFontLst>
    <p:embeddedFont>
      <p:font typeface="Franklin Gothic Book" panose="020B0503020102020204" pitchFamily="34" charset="0"/>
      <p:regular r:id="rId16"/>
      <p:italic r:id="rId17"/>
    </p:embeddedFont>
    <p:embeddedFont>
      <p:font typeface="Franklin Gothic Demi" panose="020B0603020102020204" pitchFamily="34" charset="0"/>
      <p:regular r:id="rId18"/>
      <p:bold r:id="rId19"/>
      <p:italic r:id="rId20"/>
      <p:boldItalic r:id="rId21"/>
    </p:embeddedFont>
    <p:embeddedFont>
      <p:font typeface="Wingdings 2" pitchFamily="2" charset="2"/>
      <p:regular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37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9"/>
  </p:normalViewPr>
  <p:slideViewPr>
    <p:cSldViewPr snapToGrid="0" snapToObjects="1">
      <p:cViewPr varScale="1">
        <p:scale>
          <a:sx n="101" d="100"/>
          <a:sy n="101" d="100"/>
        </p:scale>
        <p:origin x="9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font" Target="fonts/font6.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11/29/24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35736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39869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11/29/24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7511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7340-D1C6-4B43-90C6-8F6747B0AC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31DCA5-D29E-C74E-AB05-0D07DCA7DB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AA4B2D-62C5-A447-9572-D6A6EAF894F1}"/>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840ADA86-E785-5F41-B197-02187E407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57CF6-E7B4-0E41-95FF-CC29E44B1289}"/>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3832411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831AF-B97C-184A-BDD9-08C0B9A306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01E5C5-ED40-6646-A2E6-6361EDFA3B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A0FA68-A811-074F-969C-946132A90771}"/>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F312D275-4129-D740-9CC7-243B37B7EC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A9DB16-8B3E-5141-A674-5D6855BB1476}"/>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775956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DA81-3C95-8F4A-AE9A-907F626F6B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056EE9-9B33-754A-B526-6BD28ABD3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9E980D-3A52-A440-A960-4CCDFB64C1BD}"/>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E562C221-40F2-CE48-AC5D-4186FF93BD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518D31-87CE-174E-BC23-EA1998EA79B7}"/>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4287612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4E2BC-3128-AA47-B8E4-CD319A2415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047BBE-BCF5-CE41-85CF-8F5A6AC89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B0E9E7-B606-564C-BAC3-9351905DC6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F78DFD-C4F8-1044-BBB4-FB1C0DC113E2}"/>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6" name="Footer Placeholder 5">
            <a:extLst>
              <a:ext uri="{FF2B5EF4-FFF2-40B4-BE49-F238E27FC236}">
                <a16:creationId xmlns:a16="http://schemas.microsoft.com/office/drawing/2014/main" id="{F932EA6E-C318-C540-A966-DB8709867C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94A3BF-482E-1947-BA2E-8584983B3F0E}"/>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2761118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6AA7B-0C9A-024A-A754-E1DC04431B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E33CFC-1B0E-5842-8076-AC3DE1645C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DB6BB6-BDDA-3A40-95C4-443AE7A784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879722-FDB9-D940-8C3F-A68800A392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743C6F-A60E-FC48-943C-7D8A1884EB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A8B5CF-5CD2-6A4D-855B-3CAC87E1D18E}"/>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8" name="Footer Placeholder 7">
            <a:extLst>
              <a:ext uri="{FF2B5EF4-FFF2-40B4-BE49-F238E27FC236}">
                <a16:creationId xmlns:a16="http://schemas.microsoft.com/office/drawing/2014/main" id="{78A4B607-D21F-6D47-9C1C-B516251050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4122C3-9D48-B248-9CE0-EC6DA3653594}"/>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2707531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D1A46-6E85-574A-855A-DD123DC76F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EC3A26-E71E-2E42-9E8F-1C73C45CA149}"/>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4" name="Footer Placeholder 3">
            <a:extLst>
              <a:ext uri="{FF2B5EF4-FFF2-40B4-BE49-F238E27FC236}">
                <a16:creationId xmlns:a16="http://schemas.microsoft.com/office/drawing/2014/main" id="{1625F9F9-6A1A-C945-87AF-0382A3115A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992783-5AA7-054C-A6B6-A105BA886187}"/>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176359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6708F-19C6-7C4C-9102-B7311C9C7A3B}"/>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3" name="Footer Placeholder 2">
            <a:extLst>
              <a:ext uri="{FF2B5EF4-FFF2-40B4-BE49-F238E27FC236}">
                <a16:creationId xmlns:a16="http://schemas.microsoft.com/office/drawing/2014/main" id="{8AB202CC-F3E4-9948-B249-9C81E83B05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51A2A6-ED38-9048-A4BE-1A870020C775}"/>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7502252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4F90-35BB-BB4C-BC6A-8E7FC3EB25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372FDC-FBFB-DC4B-BA6F-D8F137B5BF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5E97A9-E880-CD40-A99A-44CB76A52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EFCC5-F205-544E-9C4A-804AFA348938}"/>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6" name="Footer Placeholder 5">
            <a:extLst>
              <a:ext uri="{FF2B5EF4-FFF2-40B4-BE49-F238E27FC236}">
                <a16:creationId xmlns:a16="http://schemas.microsoft.com/office/drawing/2014/main" id="{77462EB7-9E7E-4C4B-890E-DAF8A54994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847634-3F79-5C42-B7C7-F6C225028258}"/>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294410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11/29/24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12584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03FB-312C-4446-B043-39DC66214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B6DF56-AD82-814F-8321-0C4DB5E516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B61EF7-C7BB-0C4D-86D0-E13C3BDF3B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8D73C7-2F0B-7B4C-996A-71595A2003FF}"/>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6" name="Footer Placeholder 5">
            <a:extLst>
              <a:ext uri="{FF2B5EF4-FFF2-40B4-BE49-F238E27FC236}">
                <a16:creationId xmlns:a16="http://schemas.microsoft.com/office/drawing/2014/main" id="{DB9D665C-1AAF-5C4F-883C-530DCE6B11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34B25F-47AB-B446-BAAB-575ABB23D502}"/>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139572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5EBC-F14F-E448-BBE8-5137DF2CB4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7B34F4-AFDE-3B4F-B3A3-C49781E882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D2E9C0-A28F-C84B-9C28-ED44C4954D21}"/>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A952EEDB-4BAA-F448-9E15-EB780D837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C4AE92-8A19-8545-B579-A4BBE09AC94B}"/>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1474864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15DF5E-3ACB-7D4E-AAB6-44D8B22BB5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C72F89-C0DB-8846-9BA1-5188F77ADE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E5C5AE-F316-2A41-B087-6E25F16D2331}"/>
              </a:ext>
            </a:extLst>
          </p:cNvPr>
          <p:cNvSpPr>
            <a:spLocks noGrp="1"/>
          </p:cNvSpPr>
          <p:nvPr>
            <p:ph type="dt" sz="half" idx="10"/>
          </p:nvPr>
        </p:nvSpPr>
        <p:spPr/>
        <p:txBody>
          <a:body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2D9C0675-7938-5346-B8DD-2F789CBBF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2F5C73-4AA3-3D45-B5BA-B9A805EDA29C}"/>
              </a:ext>
            </a:extLst>
          </p:cNvPr>
          <p:cNvSpPr>
            <a:spLocks noGrp="1"/>
          </p:cNvSpPr>
          <p:nvPr>
            <p:ph type="sldNum" sz="quarter" idx="12"/>
          </p:nvPr>
        </p:nvSpPr>
        <p:spPr/>
        <p:txBody>
          <a:bodyPr/>
          <a:lstStyle/>
          <a:p>
            <a:fld id="{912CC43C-2C8C-A04E-977C-4D140D33A347}" type="slidenum">
              <a:rPr lang="en-US" smtClean="0"/>
              <a:t>‹#›</a:t>
            </a:fld>
            <a:endParaRPr lang="en-US"/>
          </a:p>
        </p:txBody>
      </p:sp>
    </p:spTree>
    <p:extLst>
      <p:ext uri="{BB962C8B-B14F-4D97-AF65-F5344CB8AC3E}">
        <p14:creationId xmlns:p14="http://schemas.microsoft.com/office/powerpoint/2010/main" val="378484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11/29/24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4357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1719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390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4114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51508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11/29/24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705172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11/29/24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5597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11/29/24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3460384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24" r:id="rId6"/>
    <p:sldLayoutId id="2147483719" r:id="rId7"/>
    <p:sldLayoutId id="2147483720" r:id="rId8"/>
    <p:sldLayoutId id="2147483721" r:id="rId9"/>
    <p:sldLayoutId id="2147483723" r:id="rId10"/>
    <p:sldLayoutId id="2147483722"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290B50-992F-A343-A220-789E5C3651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8E3269-7AB5-6649-867C-9DFCC7C359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C1FA0-AB61-C64D-96B7-9D92BE8016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C6E7D0-FD7D-F545-B91E-C04935E41730}" type="datetimeFigureOut">
              <a:rPr lang="en-US" smtClean="0"/>
              <a:t>11/29/24</a:t>
            </a:fld>
            <a:endParaRPr lang="en-US"/>
          </a:p>
        </p:txBody>
      </p:sp>
      <p:sp>
        <p:nvSpPr>
          <p:cNvPr id="5" name="Footer Placeholder 4">
            <a:extLst>
              <a:ext uri="{FF2B5EF4-FFF2-40B4-BE49-F238E27FC236}">
                <a16:creationId xmlns:a16="http://schemas.microsoft.com/office/drawing/2014/main" id="{50A6D879-B1A0-624F-BA4F-29237E36F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4F2CD4-3B69-544A-86F2-52F68FDE84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CC43C-2C8C-A04E-977C-4D140D33A347}" type="slidenum">
              <a:rPr lang="en-US" smtClean="0"/>
              <a:t>‹#›</a:t>
            </a:fld>
            <a:endParaRPr lang="en-US"/>
          </a:p>
        </p:txBody>
      </p:sp>
    </p:spTree>
    <p:extLst>
      <p:ext uri="{BB962C8B-B14F-4D97-AF65-F5344CB8AC3E}">
        <p14:creationId xmlns:p14="http://schemas.microsoft.com/office/powerpoint/2010/main" val="162674364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7066A-3EF2-404F-A719-AC8318A540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2EA83F4-A6D7-9844-9BE9-F390B165A6B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7718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lnSpcReduction="10000"/>
          </a:bodyPr>
          <a:lstStyle/>
          <a:p>
            <a:pPr marL="0" indent="0">
              <a:buNone/>
            </a:pPr>
            <a:r>
              <a:rPr lang="en-US" sz="3600" b="1" dirty="0">
                <a:solidFill>
                  <a:schemeClr val="bg1"/>
                </a:solidFill>
              </a:rPr>
              <a:t>Turning the Spiritual into Carnal</a:t>
            </a:r>
          </a:p>
          <a:p>
            <a:r>
              <a:rPr lang="en-US" sz="3200" dirty="0">
                <a:solidFill>
                  <a:schemeClr val="bg1"/>
                </a:solidFill>
              </a:rPr>
              <a:t>Man’s Nature and Sin</a:t>
            </a:r>
          </a:p>
          <a:p>
            <a:pPr lvl="1"/>
            <a:r>
              <a:rPr lang="en-US" sz="3200" dirty="0">
                <a:solidFill>
                  <a:schemeClr val="bg1"/>
                </a:solidFill>
              </a:rPr>
              <a:t>Is it in man’s nature to sin? – “Man’s nature is not sinful, but he cannot help but sin”?</a:t>
            </a:r>
          </a:p>
          <a:p>
            <a:pPr lvl="2"/>
            <a:r>
              <a:rPr lang="en-US" sz="3200" dirty="0">
                <a:solidFill>
                  <a:schemeClr val="bg1"/>
                </a:solidFill>
              </a:rPr>
              <a:t>By nature? </a:t>
            </a:r>
            <a:r>
              <a:rPr lang="en-US" sz="3200" dirty="0">
                <a:solidFill>
                  <a:srgbClr val="FFC000"/>
                </a:solidFill>
              </a:rPr>
              <a:t>(Ephesians 2:3, </a:t>
            </a:r>
            <a:r>
              <a:rPr lang="en-US" sz="3200" i="1" dirty="0">
                <a:solidFill>
                  <a:srgbClr val="FFC000"/>
                </a:solidFill>
              </a:rPr>
              <a:t>physis</a:t>
            </a:r>
            <a:r>
              <a:rPr lang="en-US" sz="3200" dirty="0">
                <a:solidFill>
                  <a:srgbClr val="FFC000"/>
                </a:solidFill>
              </a:rPr>
              <a:t>, habitual)</a:t>
            </a:r>
            <a:endParaRPr lang="en-US" sz="3200" dirty="0">
              <a:solidFill>
                <a:schemeClr val="bg1"/>
              </a:solidFill>
            </a:endParaRPr>
          </a:p>
          <a:p>
            <a:pPr lvl="1"/>
            <a:r>
              <a:rPr lang="en-US" sz="3200" dirty="0">
                <a:solidFill>
                  <a:schemeClr val="bg1"/>
                </a:solidFill>
              </a:rPr>
              <a:t>Sin is contrary to man’s nature </a:t>
            </a:r>
            <a:r>
              <a:rPr lang="en-US" sz="3200" dirty="0">
                <a:solidFill>
                  <a:srgbClr val="FFC000"/>
                </a:solidFill>
              </a:rPr>
              <a:t>(Ecclesiastes 7:29;              1 John 2:1; Hebrews 4:15)</a:t>
            </a:r>
          </a:p>
        </p:txBody>
      </p:sp>
    </p:spTree>
    <p:extLst>
      <p:ext uri="{BB962C8B-B14F-4D97-AF65-F5344CB8AC3E}">
        <p14:creationId xmlns:p14="http://schemas.microsoft.com/office/powerpoint/2010/main" val="170016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lnSpcReduction="10000"/>
          </a:bodyPr>
          <a:lstStyle/>
          <a:p>
            <a:pPr marL="0" indent="0">
              <a:buNone/>
            </a:pPr>
            <a:r>
              <a:rPr lang="en-US" sz="3600" b="1" dirty="0">
                <a:solidFill>
                  <a:schemeClr val="bg1"/>
                </a:solidFill>
              </a:rPr>
              <a:t>Turning the Spiritual into Carnal</a:t>
            </a:r>
          </a:p>
          <a:p>
            <a:r>
              <a:rPr lang="en-US" sz="3200" dirty="0">
                <a:solidFill>
                  <a:schemeClr val="bg1"/>
                </a:solidFill>
              </a:rPr>
              <a:t>Christ’s Perfect Life</a:t>
            </a:r>
          </a:p>
          <a:p>
            <a:pPr lvl="1"/>
            <a:r>
              <a:rPr lang="en-US" sz="3200" dirty="0">
                <a:solidFill>
                  <a:schemeClr val="bg1"/>
                </a:solidFill>
              </a:rPr>
              <a:t>Substitutionary? – “Christ was perfect so we don’t have to be”?</a:t>
            </a:r>
          </a:p>
          <a:p>
            <a:pPr lvl="2"/>
            <a:r>
              <a:rPr lang="en-US" sz="3200" dirty="0">
                <a:solidFill>
                  <a:schemeClr val="bg1"/>
                </a:solidFill>
              </a:rPr>
              <a:t>Life (no); Death </a:t>
            </a:r>
            <a:r>
              <a:rPr lang="en-US" sz="3200" dirty="0">
                <a:solidFill>
                  <a:srgbClr val="FFC000"/>
                </a:solidFill>
              </a:rPr>
              <a:t>(Romans 5:8; 2 Cor. 5:21; Isaiah 53:4-6)</a:t>
            </a:r>
            <a:endParaRPr lang="en-US" sz="3200" dirty="0">
              <a:solidFill>
                <a:schemeClr val="bg1"/>
              </a:solidFill>
            </a:endParaRPr>
          </a:p>
          <a:p>
            <a:pPr lvl="1"/>
            <a:r>
              <a:rPr lang="en-US" sz="3200" dirty="0">
                <a:solidFill>
                  <a:schemeClr val="bg1"/>
                </a:solidFill>
              </a:rPr>
              <a:t>Reduced Responsibility – God sees Christ, not our sin?    </a:t>
            </a:r>
            <a:r>
              <a:rPr lang="en-US" sz="3200" dirty="0">
                <a:solidFill>
                  <a:srgbClr val="FFC000"/>
                </a:solidFill>
              </a:rPr>
              <a:t>(cf. 1 John 2:6)</a:t>
            </a:r>
          </a:p>
        </p:txBody>
      </p:sp>
    </p:spTree>
    <p:extLst>
      <p:ext uri="{BB962C8B-B14F-4D97-AF65-F5344CB8AC3E}">
        <p14:creationId xmlns:p14="http://schemas.microsoft.com/office/powerpoint/2010/main" val="12693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a:bodyPr>
          <a:lstStyle/>
          <a:p>
            <a:pPr marL="0" indent="0">
              <a:buNone/>
            </a:pPr>
            <a:r>
              <a:rPr lang="en-US" sz="3600" b="1" dirty="0">
                <a:solidFill>
                  <a:schemeClr val="bg1"/>
                </a:solidFill>
              </a:rPr>
              <a:t>Turning the Spiritual into Carnal</a:t>
            </a:r>
          </a:p>
          <a:p>
            <a:r>
              <a:rPr lang="en-US" sz="3200" dirty="0">
                <a:solidFill>
                  <a:schemeClr val="bg1"/>
                </a:solidFill>
              </a:rPr>
              <a:t>Grace</a:t>
            </a:r>
          </a:p>
          <a:p>
            <a:pPr lvl="1"/>
            <a:r>
              <a:rPr lang="en-US" sz="3200" dirty="0">
                <a:solidFill>
                  <a:schemeClr val="bg1"/>
                </a:solidFill>
              </a:rPr>
              <a:t>Separate from doctrine? – </a:t>
            </a:r>
            <a:r>
              <a:rPr lang="en-US" sz="3200" dirty="0">
                <a:solidFill>
                  <a:srgbClr val="FFC000"/>
                </a:solidFill>
              </a:rPr>
              <a:t>Romans 6:14</a:t>
            </a:r>
          </a:p>
          <a:p>
            <a:pPr lvl="2"/>
            <a:r>
              <a:rPr lang="en-US" sz="3200" dirty="0">
                <a:solidFill>
                  <a:srgbClr val="FFC000"/>
                </a:solidFill>
              </a:rPr>
              <a:t>James 1:25 </a:t>
            </a:r>
            <a:r>
              <a:rPr lang="en-US" sz="3200" dirty="0">
                <a:solidFill>
                  <a:schemeClr val="bg1"/>
                </a:solidFill>
              </a:rPr>
              <a:t>(law, liberty); </a:t>
            </a:r>
            <a:r>
              <a:rPr lang="en-US" sz="3200" dirty="0">
                <a:solidFill>
                  <a:srgbClr val="FFC000"/>
                </a:solidFill>
              </a:rPr>
              <a:t>Titus 2:11-12 </a:t>
            </a:r>
            <a:r>
              <a:rPr lang="en-US" sz="3200" dirty="0">
                <a:solidFill>
                  <a:schemeClr val="bg1"/>
                </a:solidFill>
              </a:rPr>
              <a:t>(grace, teaches)</a:t>
            </a:r>
          </a:p>
          <a:p>
            <a:pPr lvl="1"/>
            <a:r>
              <a:rPr lang="en-US" sz="3200" dirty="0">
                <a:solidFill>
                  <a:schemeClr val="bg1"/>
                </a:solidFill>
              </a:rPr>
              <a:t>Turned to lewdness – </a:t>
            </a:r>
            <a:r>
              <a:rPr lang="en-US" sz="3200" dirty="0">
                <a:solidFill>
                  <a:srgbClr val="FFC000"/>
                </a:solidFill>
              </a:rPr>
              <a:t>Jude 4; Galatians 5:13</a:t>
            </a:r>
          </a:p>
        </p:txBody>
      </p:sp>
    </p:spTree>
    <p:extLst>
      <p:ext uri="{BB962C8B-B14F-4D97-AF65-F5344CB8AC3E}">
        <p14:creationId xmlns:p14="http://schemas.microsoft.com/office/powerpoint/2010/main" val="1213055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695AA2-4B70-477F-AF90-536B720A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Foggy mountain ranges">
            <a:extLst>
              <a:ext uri="{FF2B5EF4-FFF2-40B4-BE49-F238E27FC236}">
                <a16:creationId xmlns:a16="http://schemas.microsoft.com/office/drawing/2014/main" id="{AD2C9DEC-D017-40E4-A437-BA3D88149450}"/>
              </a:ext>
            </a:extLst>
          </p:cNvPr>
          <p:cNvPicPr>
            <a:picLocks noChangeAspect="1"/>
          </p:cNvPicPr>
          <p:nvPr/>
        </p:nvPicPr>
        <p:blipFill rotWithShape="1">
          <a:blip r:embed="rId2">
            <a:alphaModFix amt="40000"/>
          </a:blip>
          <a:srcRect t="4747" b="10984"/>
          <a:stretch/>
        </p:blipFill>
        <p:spPr>
          <a:xfrm>
            <a:off x="20" y="10"/>
            <a:ext cx="12191980" cy="6857990"/>
          </a:xfrm>
          <a:prstGeom prst="rect">
            <a:avLst/>
          </a:prstGeom>
        </p:spPr>
      </p:pic>
      <p:sp>
        <p:nvSpPr>
          <p:cNvPr id="2" name="Title 1">
            <a:extLst>
              <a:ext uri="{FF2B5EF4-FFF2-40B4-BE49-F238E27FC236}">
                <a16:creationId xmlns:a16="http://schemas.microsoft.com/office/drawing/2014/main" id="{305439E6-087A-6A44-BC4D-378EBC8AF636}"/>
              </a:ext>
            </a:extLst>
          </p:cNvPr>
          <p:cNvSpPr>
            <a:spLocks noGrp="1"/>
          </p:cNvSpPr>
          <p:nvPr>
            <p:ph type="ctrTitle"/>
          </p:nvPr>
        </p:nvSpPr>
        <p:spPr>
          <a:xfrm>
            <a:off x="965201" y="995031"/>
            <a:ext cx="10225530" cy="1475013"/>
          </a:xfrm>
        </p:spPr>
        <p:txBody>
          <a:bodyPr>
            <a:normAutofit/>
          </a:bodyPr>
          <a:lstStyle/>
          <a:p>
            <a:r>
              <a:rPr lang="en-US" sz="7200" dirty="0">
                <a:solidFill>
                  <a:schemeClr val="tx1"/>
                </a:solidFill>
              </a:rPr>
              <a:t>Carnality</a:t>
            </a:r>
          </a:p>
        </p:txBody>
      </p:sp>
      <p:sp>
        <p:nvSpPr>
          <p:cNvPr id="3" name="Subtitle 2">
            <a:extLst>
              <a:ext uri="{FF2B5EF4-FFF2-40B4-BE49-F238E27FC236}">
                <a16:creationId xmlns:a16="http://schemas.microsoft.com/office/drawing/2014/main" id="{104F2593-3677-794C-9105-3CFF8BF3E59D}"/>
              </a:ext>
            </a:extLst>
          </p:cNvPr>
          <p:cNvSpPr>
            <a:spLocks noGrp="1"/>
          </p:cNvSpPr>
          <p:nvPr>
            <p:ph type="subTitle" idx="1"/>
          </p:nvPr>
        </p:nvSpPr>
        <p:spPr>
          <a:xfrm>
            <a:off x="965200" y="2127145"/>
            <a:ext cx="10225530" cy="1301855"/>
          </a:xfrm>
        </p:spPr>
        <p:txBody>
          <a:bodyPr>
            <a:normAutofit/>
          </a:bodyPr>
          <a:lstStyle/>
          <a:p>
            <a:r>
              <a:rPr lang="en-US" sz="4800" dirty="0">
                <a:solidFill>
                  <a:schemeClr val="accent3">
                    <a:lumMod val="40000"/>
                    <a:lumOff val="60000"/>
                  </a:schemeClr>
                </a:solidFill>
              </a:rPr>
              <a:t>Behaving like mere men</a:t>
            </a:r>
          </a:p>
        </p:txBody>
      </p:sp>
      <p:sp>
        <p:nvSpPr>
          <p:cNvPr id="7" name="Subtitle 2">
            <a:extLst>
              <a:ext uri="{FF2B5EF4-FFF2-40B4-BE49-F238E27FC236}">
                <a16:creationId xmlns:a16="http://schemas.microsoft.com/office/drawing/2014/main" id="{9316C00F-919D-CB46-B6E2-AAACAE5D59D3}"/>
              </a:ext>
            </a:extLst>
          </p:cNvPr>
          <p:cNvSpPr txBox="1">
            <a:spLocks/>
          </p:cNvSpPr>
          <p:nvPr/>
        </p:nvSpPr>
        <p:spPr>
          <a:xfrm>
            <a:off x="5753100" y="1770637"/>
            <a:ext cx="2895600" cy="650928"/>
          </a:xfrm>
          <a:prstGeom prst="rect">
            <a:avLst/>
          </a:prstGeom>
        </p:spPr>
        <p:txBody>
          <a:bodyPr vert="horz" lIns="91440" tIns="45720" rIns="91440" bIns="45720" rtlCol="0" anchor="t">
            <a:normAutofit/>
          </a:bodyPr>
          <a:lstStyle>
            <a:lvl1pPr marL="0" indent="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600" kern="1200" cap="all">
                <a:solidFill>
                  <a:schemeClr val="accent1"/>
                </a:solidFill>
                <a:latin typeface="+mn-lt"/>
                <a:ea typeface="+mn-ea"/>
                <a:cs typeface="+mn-cs"/>
              </a:defRPr>
            </a:lvl1pPr>
            <a:lvl2pPr marL="4572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400" kern="1200">
                <a:solidFill>
                  <a:schemeClr val="tx1">
                    <a:tint val="75000"/>
                  </a:schemeClr>
                </a:solidFill>
                <a:latin typeface="+mn-lt"/>
                <a:ea typeface="+mn-ea"/>
                <a:cs typeface="+mn-cs"/>
              </a:defRPr>
            </a:lvl2pPr>
            <a:lvl3pPr marL="9144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300" kern="1200">
                <a:solidFill>
                  <a:schemeClr val="tx1">
                    <a:tint val="75000"/>
                  </a:schemeClr>
                </a:solidFill>
                <a:latin typeface="+mn-lt"/>
                <a:ea typeface="+mn-ea"/>
                <a:cs typeface="+mn-cs"/>
              </a:defRPr>
            </a:lvl3pPr>
            <a:lvl4pPr marL="13716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4pPr>
            <a:lvl5pPr marL="18288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en-US" sz="3200" dirty="0">
                <a:solidFill>
                  <a:srgbClr val="FFC000"/>
                </a:solidFill>
              </a:rPr>
              <a:t>1 Cor. 3:1-4</a:t>
            </a:r>
          </a:p>
        </p:txBody>
      </p:sp>
    </p:spTree>
    <p:extLst>
      <p:ext uri="{BB962C8B-B14F-4D97-AF65-F5344CB8AC3E}">
        <p14:creationId xmlns:p14="http://schemas.microsoft.com/office/powerpoint/2010/main" val="324465099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695AA2-4B70-477F-AF90-536B720A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Foggy mountain ranges">
            <a:extLst>
              <a:ext uri="{FF2B5EF4-FFF2-40B4-BE49-F238E27FC236}">
                <a16:creationId xmlns:a16="http://schemas.microsoft.com/office/drawing/2014/main" id="{AD2C9DEC-D017-40E4-A437-BA3D88149450}"/>
              </a:ext>
            </a:extLst>
          </p:cNvPr>
          <p:cNvPicPr>
            <a:picLocks noChangeAspect="1"/>
          </p:cNvPicPr>
          <p:nvPr/>
        </p:nvPicPr>
        <p:blipFill rotWithShape="1">
          <a:blip r:embed="rId2">
            <a:alphaModFix amt="40000"/>
          </a:blip>
          <a:srcRect t="4747" b="10984"/>
          <a:stretch/>
        </p:blipFill>
        <p:spPr>
          <a:xfrm>
            <a:off x="20" y="10"/>
            <a:ext cx="12191980" cy="6857990"/>
          </a:xfrm>
          <a:prstGeom prst="rect">
            <a:avLst/>
          </a:prstGeom>
        </p:spPr>
      </p:pic>
      <p:sp>
        <p:nvSpPr>
          <p:cNvPr id="2" name="Title 1">
            <a:extLst>
              <a:ext uri="{FF2B5EF4-FFF2-40B4-BE49-F238E27FC236}">
                <a16:creationId xmlns:a16="http://schemas.microsoft.com/office/drawing/2014/main" id="{305439E6-087A-6A44-BC4D-378EBC8AF636}"/>
              </a:ext>
            </a:extLst>
          </p:cNvPr>
          <p:cNvSpPr>
            <a:spLocks noGrp="1"/>
          </p:cNvSpPr>
          <p:nvPr>
            <p:ph type="ctrTitle"/>
          </p:nvPr>
        </p:nvSpPr>
        <p:spPr>
          <a:xfrm>
            <a:off x="965201" y="995031"/>
            <a:ext cx="10225530" cy="1475013"/>
          </a:xfrm>
        </p:spPr>
        <p:txBody>
          <a:bodyPr>
            <a:normAutofit/>
          </a:bodyPr>
          <a:lstStyle/>
          <a:p>
            <a:r>
              <a:rPr lang="en-US" sz="7200" dirty="0">
                <a:solidFill>
                  <a:schemeClr val="tx1"/>
                </a:solidFill>
              </a:rPr>
              <a:t>Carnality</a:t>
            </a:r>
          </a:p>
        </p:txBody>
      </p:sp>
      <p:sp>
        <p:nvSpPr>
          <p:cNvPr id="3" name="Subtitle 2">
            <a:extLst>
              <a:ext uri="{FF2B5EF4-FFF2-40B4-BE49-F238E27FC236}">
                <a16:creationId xmlns:a16="http://schemas.microsoft.com/office/drawing/2014/main" id="{104F2593-3677-794C-9105-3CFF8BF3E59D}"/>
              </a:ext>
            </a:extLst>
          </p:cNvPr>
          <p:cNvSpPr>
            <a:spLocks noGrp="1"/>
          </p:cNvSpPr>
          <p:nvPr>
            <p:ph type="subTitle" idx="1"/>
          </p:nvPr>
        </p:nvSpPr>
        <p:spPr>
          <a:xfrm>
            <a:off x="965200" y="2127145"/>
            <a:ext cx="10225530" cy="1301855"/>
          </a:xfrm>
        </p:spPr>
        <p:txBody>
          <a:bodyPr>
            <a:normAutofit/>
          </a:bodyPr>
          <a:lstStyle/>
          <a:p>
            <a:r>
              <a:rPr lang="en-US" sz="4800" dirty="0">
                <a:solidFill>
                  <a:schemeClr val="accent3">
                    <a:lumMod val="40000"/>
                    <a:lumOff val="60000"/>
                  </a:schemeClr>
                </a:solidFill>
              </a:rPr>
              <a:t>Behaving like mere men</a:t>
            </a:r>
          </a:p>
        </p:txBody>
      </p:sp>
      <p:sp>
        <p:nvSpPr>
          <p:cNvPr id="7" name="Subtitle 2">
            <a:extLst>
              <a:ext uri="{FF2B5EF4-FFF2-40B4-BE49-F238E27FC236}">
                <a16:creationId xmlns:a16="http://schemas.microsoft.com/office/drawing/2014/main" id="{9316C00F-919D-CB46-B6E2-AAACAE5D59D3}"/>
              </a:ext>
            </a:extLst>
          </p:cNvPr>
          <p:cNvSpPr txBox="1">
            <a:spLocks/>
          </p:cNvSpPr>
          <p:nvPr/>
        </p:nvSpPr>
        <p:spPr>
          <a:xfrm>
            <a:off x="5753100" y="1770637"/>
            <a:ext cx="2895600" cy="650928"/>
          </a:xfrm>
          <a:prstGeom prst="rect">
            <a:avLst/>
          </a:prstGeom>
        </p:spPr>
        <p:txBody>
          <a:bodyPr vert="horz" lIns="91440" tIns="45720" rIns="91440" bIns="45720" rtlCol="0" anchor="t">
            <a:normAutofit/>
          </a:bodyPr>
          <a:lstStyle>
            <a:lvl1pPr marL="0" indent="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600" kern="1200" cap="all">
                <a:solidFill>
                  <a:schemeClr val="accent1"/>
                </a:solidFill>
                <a:latin typeface="+mn-lt"/>
                <a:ea typeface="+mn-ea"/>
                <a:cs typeface="+mn-cs"/>
              </a:defRPr>
            </a:lvl1pPr>
            <a:lvl2pPr marL="4572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400" kern="1200">
                <a:solidFill>
                  <a:schemeClr val="tx1">
                    <a:tint val="75000"/>
                  </a:schemeClr>
                </a:solidFill>
                <a:latin typeface="+mn-lt"/>
                <a:ea typeface="+mn-ea"/>
                <a:cs typeface="+mn-cs"/>
              </a:defRPr>
            </a:lvl2pPr>
            <a:lvl3pPr marL="9144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300" kern="1200">
                <a:solidFill>
                  <a:schemeClr val="tx1">
                    <a:tint val="75000"/>
                  </a:schemeClr>
                </a:solidFill>
                <a:latin typeface="+mn-lt"/>
                <a:ea typeface="+mn-ea"/>
                <a:cs typeface="+mn-cs"/>
              </a:defRPr>
            </a:lvl3pPr>
            <a:lvl4pPr marL="13716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4pPr>
            <a:lvl5pPr marL="1828800" indent="0" algn="ctr"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None/>
              <a:defRPr sz="11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r>
              <a:rPr lang="en-US" sz="3200" dirty="0">
                <a:solidFill>
                  <a:srgbClr val="FFC000"/>
                </a:solidFill>
              </a:rPr>
              <a:t>1 Cor. 3:1-4</a:t>
            </a:r>
          </a:p>
        </p:txBody>
      </p:sp>
    </p:spTree>
    <p:extLst>
      <p:ext uri="{BB962C8B-B14F-4D97-AF65-F5344CB8AC3E}">
        <p14:creationId xmlns:p14="http://schemas.microsoft.com/office/powerpoint/2010/main" val="102895016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Carnal vs Spiritual</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a:bodyPr>
          <a:lstStyle/>
          <a:p>
            <a:pPr marL="0" indent="0">
              <a:buNone/>
            </a:pPr>
            <a:r>
              <a:rPr lang="en-US" sz="3600" b="1" dirty="0">
                <a:solidFill>
                  <a:schemeClr val="bg1"/>
                </a:solidFill>
              </a:rPr>
              <a:t>Context – Receiving the Wisdom of God</a:t>
            </a:r>
          </a:p>
          <a:p>
            <a:r>
              <a:rPr lang="en-US" sz="3200" dirty="0">
                <a:solidFill>
                  <a:srgbClr val="FFC000"/>
                </a:solidFill>
              </a:rPr>
              <a:t>1 Corinthians 2:13-16 </a:t>
            </a:r>
            <a:r>
              <a:rPr lang="en-US" sz="3200" dirty="0">
                <a:solidFill>
                  <a:schemeClr val="bg1"/>
                </a:solidFill>
              </a:rPr>
              <a:t>– contrast of natural/spiritual man.</a:t>
            </a:r>
          </a:p>
          <a:p>
            <a:r>
              <a:rPr lang="en-US" sz="3200" dirty="0">
                <a:solidFill>
                  <a:srgbClr val="FFC000"/>
                </a:solidFill>
              </a:rPr>
              <a:t>1 Corinthians 2:6-7 </a:t>
            </a:r>
            <a:r>
              <a:rPr lang="en-US" sz="3200" dirty="0">
                <a:solidFill>
                  <a:schemeClr val="bg1"/>
                </a:solidFill>
              </a:rPr>
              <a:t>– speaking wisdom among mature (spiritual). </a:t>
            </a:r>
            <a:r>
              <a:rPr lang="en-US" sz="3200" dirty="0">
                <a:solidFill>
                  <a:srgbClr val="FFC000"/>
                </a:solidFill>
              </a:rPr>
              <a:t>(cf. Hebrews 5:13-14)</a:t>
            </a:r>
          </a:p>
        </p:txBody>
      </p:sp>
    </p:spTree>
    <p:extLst>
      <p:ext uri="{BB962C8B-B14F-4D97-AF65-F5344CB8AC3E}">
        <p14:creationId xmlns:p14="http://schemas.microsoft.com/office/powerpoint/2010/main" val="74995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Carnal vs Spiritual</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a:bodyPr>
          <a:lstStyle/>
          <a:p>
            <a:pPr marL="0" indent="0">
              <a:buNone/>
            </a:pPr>
            <a:r>
              <a:rPr lang="en-US" sz="3600" b="1" dirty="0">
                <a:solidFill>
                  <a:schemeClr val="bg1"/>
                </a:solidFill>
              </a:rPr>
              <a:t>A Contrast of Christians – Babe or Mature</a:t>
            </a:r>
          </a:p>
          <a:p>
            <a:r>
              <a:rPr lang="en-US" sz="3200" dirty="0">
                <a:solidFill>
                  <a:schemeClr val="bg1"/>
                </a:solidFill>
              </a:rPr>
              <a:t>Beginning –</a:t>
            </a:r>
            <a:r>
              <a:rPr lang="en-US" sz="3200" dirty="0">
                <a:solidFill>
                  <a:srgbClr val="FFC000"/>
                </a:solidFill>
              </a:rPr>
              <a:t> 1 Corinthians 3:1-2b </a:t>
            </a:r>
            <a:r>
              <a:rPr lang="en-US" sz="3200" dirty="0">
                <a:solidFill>
                  <a:schemeClr val="bg1"/>
                </a:solidFill>
              </a:rPr>
              <a:t>– babe in Christ is a Christian, but not spiritual (in context); not able to discern spiritual wisdom.</a:t>
            </a:r>
          </a:p>
          <a:p>
            <a:r>
              <a:rPr lang="en-US" sz="3200" dirty="0">
                <a:solidFill>
                  <a:schemeClr val="bg1"/>
                </a:solidFill>
              </a:rPr>
              <a:t>Time Elapsed – </a:t>
            </a:r>
            <a:r>
              <a:rPr lang="en-US" sz="3200" dirty="0">
                <a:solidFill>
                  <a:srgbClr val="FFC000"/>
                </a:solidFill>
              </a:rPr>
              <a:t>1 Corinthians 3:2c-4 </a:t>
            </a:r>
            <a:r>
              <a:rPr lang="en-US" sz="3200" dirty="0">
                <a:solidFill>
                  <a:schemeClr val="bg1"/>
                </a:solidFill>
              </a:rPr>
              <a:t>– should have developed into a spiritual person, but still carnal.</a:t>
            </a:r>
            <a:endParaRPr lang="en-US" sz="3200" dirty="0">
              <a:solidFill>
                <a:srgbClr val="FFC000"/>
              </a:solidFill>
            </a:endParaRPr>
          </a:p>
        </p:txBody>
      </p:sp>
    </p:spTree>
    <p:extLst>
      <p:ext uri="{BB962C8B-B14F-4D97-AF65-F5344CB8AC3E}">
        <p14:creationId xmlns:p14="http://schemas.microsoft.com/office/powerpoint/2010/main" val="639423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Fleshy vs Fleshly</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lnSpcReduction="10000"/>
          </a:bodyPr>
          <a:lstStyle/>
          <a:p>
            <a:pPr marL="0" indent="0">
              <a:buNone/>
            </a:pPr>
            <a:r>
              <a:rPr lang="en-US" sz="3600" b="1" dirty="0">
                <a:solidFill>
                  <a:schemeClr val="bg1"/>
                </a:solidFill>
              </a:rPr>
              <a:t>Babes in Christ are Carnal</a:t>
            </a:r>
          </a:p>
          <a:p>
            <a:r>
              <a:rPr lang="en-US" sz="3200" dirty="0">
                <a:solidFill>
                  <a:srgbClr val="FFC000"/>
                </a:solidFill>
              </a:rPr>
              <a:t>1 Corinthians 3:1 </a:t>
            </a:r>
            <a:r>
              <a:rPr lang="en-US" sz="3200" dirty="0">
                <a:solidFill>
                  <a:schemeClr val="bg1"/>
                </a:solidFill>
              </a:rPr>
              <a:t>– although a Christian, still carnal.</a:t>
            </a:r>
          </a:p>
          <a:p>
            <a:pPr lvl="1"/>
            <a:r>
              <a:rPr lang="en-US" sz="3200" dirty="0">
                <a:solidFill>
                  <a:schemeClr val="bg1"/>
                </a:solidFill>
              </a:rPr>
              <a:t>Carnal – </a:t>
            </a:r>
            <a:r>
              <a:rPr lang="en-US" sz="3200" i="1" dirty="0" err="1">
                <a:solidFill>
                  <a:schemeClr val="bg1"/>
                </a:solidFill>
              </a:rPr>
              <a:t>sarkinos</a:t>
            </a:r>
            <a:r>
              <a:rPr lang="en-US" sz="3200" dirty="0">
                <a:solidFill>
                  <a:schemeClr val="bg1"/>
                </a:solidFill>
              </a:rPr>
              <a:t> – “consisting of flesh” [merely] (VINE)</a:t>
            </a:r>
          </a:p>
          <a:p>
            <a:pPr lvl="2"/>
            <a:r>
              <a:rPr lang="en-US" sz="3200" dirty="0">
                <a:solidFill>
                  <a:schemeClr val="bg1"/>
                </a:solidFill>
              </a:rPr>
              <a:t>Fleshy; </a:t>
            </a:r>
            <a:r>
              <a:rPr lang="en-US" sz="3200" i="1" dirty="0" err="1">
                <a:solidFill>
                  <a:schemeClr val="bg1"/>
                </a:solidFill>
              </a:rPr>
              <a:t>inos</a:t>
            </a:r>
            <a:r>
              <a:rPr lang="en-US" sz="3200" dirty="0">
                <a:solidFill>
                  <a:schemeClr val="bg1"/>
                </a:solidFill>
              </a:rPr>
              <a:t> – made of; </a:t>
            </a:r>
            <a:r>
              <a:rPr lang="en-US" sz="3200" i="1" dirty="0">
                <a:solidFill>
                  <a:schemeClr val="bg1"/>
                </a:solidFill>
              </a:rPr>
              <a:t>“men of flesh” </a:t>
            </a:r>
            <a:r>
              <a:rPr lang="en-US" sz="3200" dirty="0">
                <a:solidFill>
                  <a:schemeClr val="bg1"/>
                </a:solidFill>
              </a:rPr>
              <a:t>(NASB)</a:t>
            </a:r>
          </a:p>
          <a:p>
            <a:r>
              <a:rPr lang="en-US" sz="3200" dirty="0">
                <a:solidFill>
                  <a:schemeClr val="bg1"/>
                </a:solidFill>
              </a:rPr>
              <a:t>New </a:t>
            </a:r>
            <a:r>
              <a:rPr lang="en-US" sz="3200" dirty="0">
                <a:solidFill>
                  <a:srgbClr val="FFC000"/>
                </a:solidFill>
              </a:rPr>
              <a:t>(2 Corinthians 5:17)</a:t>
            </a:r>
            <a:r>
              <a:rPr lang="en-US" sz="3200" dirty="0">
                <a:solidFill>
                  <a:schemeClr val="bg1"/>
                </a:solidFill>
              </a:rPr>
              <a:t>; Unskilled </a:t>
            </a:r>
            <a:r>
              <a:rPr lang="en-US" sz="3200" dirty="0">
                <a:solidFill>
                  <a:srgbClr val="FFC000"/>
                </a:solidFill>
              </a:rPr>
              <a:t>(Hebrews 5:13)</a:t>
            </a:r>
            <a:r>
              <a:rPr lang="en-US" sz="3200" dirty="0">
                <a:solidFill>
                  <a:schemeClr val="bg1"/>
                </a:solidFill>
              </a:rPr>
              <a:t>;        Need teaching </a:t>
            </a:r>
            <a:r>
              <a:rPr lang="en-US" sz="3200" dirty="0">
                <a:solidFill>
                  <a:srgbClr val="FFC000"/>
                </a:solidFill>
              </a:rPr>
              <a:t>(Matthew 28:20)</a:t>
            </a:r>
            <a:r>
              <a:rPr lang="en-US" sz="3200" dirty="0">
                <a:solidFill>
                  <a:schemeClr val="bg1"/>
                </a:solidFill>
              </a:rPr>
              <a:t>; Need pruning </a:t>
            </a:r>
            <a:r>
              <a:rPr lang="en-US" sz="3200" dirty="0">
                <a:solidFill>
                  <a:srgbClr val="FFC000"/>
                </a:solidFill>
              </a:rPr>
              <a:t>(John 15:2)</a:t>
            </a:r>
            <a:r>
              <a:rPr lang="en-US" sz="3200" dirty="0">
                <a:solidFill>
                  <a:schemeClr val="bg1"/>
                </a:solidFill>
              </a:rPr>
              <a:t>; Need renewing </a:t>
            </a:r>
            <a:r>
              <a:rPr lang="en-US" sz="3200" dirty="0">
                <a:solidFill>
                  <a:srgbClr val="FFC000"/>
                </a:solidFill>
              </a:rPr>
              <a:t>(Ephesians 4:20-24)</a:t>
            </a:r>
          </a:p>
        </p:txBody>
      </p:sp>
    </p:spTree>
    <p:extLst>
      <p:ext uri="{BB962C8B-B14F-4D97-AF65-F5344CB8AC3E}">
        <p14:creationId xmlns:p14="http://schemas.microsoft.com/office/powerpoint/2010/main" val="2735113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Fleshy vs Fleshly</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fontScale="92500" lnSpcReduction="20000"/>
          </a:bodyPr>
          <a:lstStyle/>
          <a:p>
            <a:pPr marL="0" indent="0">
              <a:buNone/>
            </a:pPr>
            <a:r>
              <a:rPr lang="en-US" sz="3900" b="1" dirty="0">
                <a:solidFill>
                  <a:schemeClr val="bg1"/>
                </a:solidFill>
              </a:rPr>
              <a:t>Remaining a Babe Leads to Carnal Behavior</a:t>
            </a:r>
          </a:p>
          <a:p>
            <a:r>
              <a:rPr lang="en-US" sz="3500" dirty="0">
                <a:solidFill>
                  <a:srgbClr val="FFC000"/>
                </a:solidFill>
              </a:rPr>
              <a:t>1 Corinthians 3:2c </a:t>
            </a:r>
            <a:r>
              <a:rPr lang="en-US" sz="3500" dirty="0">
                <a:solidFill>
                  <a:schemeClr val="bg1"/>
                </a:solidFill>
              </a:rPr>
              <a:t>– given time, should be mature/spiritual, but carnal.</a:t>
            </a:r>
          </a:p>
          <a:p>
            <a:pPr lvl="1"/>
            <a:r>
              <a:rPr lang="en-US" sz="3500" dirty="0">
                <a:solidFill>
                  <a:schemeClr val="bg1"/>
                </a:solidFill>
              </a:rPr>
              <a:t>Carnal – </a:t>
            </a:r>
            <a:r>
              <a:rPr lang="en-US" sz="3500" i="1" dirty="0" err="1">
                <a:solidFill>
                  <a:schemeClr val="bg1"/>
                </a:solidFill>
              </a:rPr>
              <a:t>sarkikos</a:t>
            </a:r>
            <a:r>
              <a:rPr lang="en-US" sz="3500" i="1" dirty="0">
                <a:solidFill>
                  <a:schemeClr val="bg1"/>
                </a:solidFill>
              </a:rPr>
              <a:t> </a:t>
            </a:r>
            <a:r>
              <a:rPr lang="en-US" sz="3500" dirty="0">
                <a:solidFill>
                  <a:schemeClr val="bg1"/>
                </a:solidFill>
              </a:rPr>
              <a:t>– associated with or pertaining to, “the flesh, carnal,” (VINE).</a:t>
            </a:r>
          </a:p>
          <a:p>
            <a:pPr lvl="2"/>
            <a:r>
              <a:rPr lang="en-US" sz="3500" dirty="0">
                <a:solidFill>
                  <a:schemeClr val="bg1"/>
                </a:solidFill>
              </a:rPr>
              <a:t>Fleshly; </a:t>
            </a:r>
            <a:r>
              <a:rPr lang="en-US" sz="3500" i="1" dirty="0" err="1">
                <a:solidFill>
                  <a:schemeClr val="bg1"/>
                </a:solidFill>
              </a:rPr>
              <a:t>ikos</a:t>
            </a:r>
            <a:r>
              <a:rPr lang="en-US" sz="3500" dirty="0">
                <a:solidFill>
                  <a:schemeClr val="bg1"/>
                </a:solidFill>
              </a:rPr>
              <a:t> – characterized by; </a:t>
            </a:r>
            <a:r>
              <a:rPr lang="en-US" sz="3500" i="1" dirty="0">
                <a:solidFill>
                  <a:schemeClr val="bg1"/>
                </a:solidFill>
              </a:rPr>
              <a:t>“fleshly” </a:t>
            </a:r>
            <a:r>
              <a:rPr lang="en-US" sz="3500" dirty="0">
                <a:solidFill>
                  <a:schemeClr val="bg1"/>
                </a:solidFill>
              </a:rPr>
              <a:t>(NASB)</a:t>
            </a:r>
          </a:p>
          <a:p>
            <a:r>
              <a:rPr lang="en-US" sz="3500" dirty="0">
                <a:solidFill>
                  <a:schemeClr val="bg1"/>
                </a:solidFill>
              </a:rPr>
              <a:t>Remained infants/didn’t grow </a:t>
            </a:r>
            <a:r>
              <a:rPr lang="en-US" sz="3500" dirty="0">
                <a:solidFill>
                  <a:srgbClr val="FFC000"/>
                </a:solidFill>
              </a:rPr>
              <a:t>(1 Peter 2:2)</a:t>
            </a:r>
            <a:r>
              <a:rPr lang="en-US" sz="3500" dirty="0">
                <a:solidFill>
                  <a:schemeClr val="bg1"/>
                </a:solidFill>
              </a:rPr>
              <a:t>; Result – fleshly, behaving as mere men </a:t>
            </a:r>
            <a:r>
              <a:rPr lang="en-US" sz="3500" dirty="0">
                <a:solidFill>
                  <a:srgbClr val="FFC000"/>
                </a:solidFill>
              </a:rPr>
              <a:t>(1 Corinthians 3:3-4)</a:t>
            </a:r>
          </a:p>
        </p:txBody>
      </p:sp>
    </p:spTree>
    <p:extLst>
      <p:ext uri="{BB962C8B-B14F-4D97-AF65-F5344CB8AC3E}">
        <p14:creationId xmlns:p14="http://schemas.microsoft.com/office/powerpoint/2010/main" val="1414321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fontScale="92500" lnSpcReduction="20000"/>
          </a:bodyPr>
          <a:lstStyle/>
          <a:p>
            <a:pPr marL="0" indent="0">
              <a:buNone/>
            </a:pPr>
            <a:r>
              <a:rPr lang="en-US" sz="3500" dirty="0">
                <a:solidFill>
                  <a:schemeClr val="bg1"/>
                </a:solidFill>
              </a:rPr>
              <a:t>“they were intellectually as well as spiritually tarrying at the threshold of the faith (cf. Heb. 5:11, 12); making no progress, and content to remain where they were, when they might have been carried far onward by the mighty transforming powers of that Spirit freely given to them of God. He does not charge them in this word with being </a:t>
            </a:r>
            <a:r>
              <a:rPr lang="en-US" sz="3500" dirty="0" err="1">
                <a:solidFill>
                  <a:schemeClr val="bg1"/>
                </a:solidFill>
              </a:rPr>
              <a:t>antispiritual</a:t>
            </a:r>
            <a:r>
              <a:rPr lang="en-US" sz="3500" dirty="0">
                <a:solidFill>
                  <a:schemeClr val="bg1"/>
                </a:solidFill>
              </a:rPr>
              <a:t>, but only with being unspiritual, with being flesh and little more, when they might have been much more.” (R.C. Trench, Synonyms of the New Testament) </a:t>
            </a:r>
          </a:p>
        </p:txBody>
      </p:sp>
    </p:spTree>
    <p:extLst>
      <p:ext uri="{BB962C8B-B14F-4D97-AF65-F5344CB8AC3E}">
        <p14:creationId xmlns:p14="http://schemas.microsoft.com/office/powerpoint/2010/main" val="60867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fontScale="92500"/>
          </a:bodyPr>
          <a:lstStyle/>
          <a:p>
            <a:pPr marL="0" indent="0">
              <a:buNone/>
            </a:pPr>
            <a:r>
              <a:rPr lang="en-US" sz="3600" dirty="0">
                <a:solidFill>
                  <a:schemeClr val="bg1"/>
                </a:solidFill>
              </a:rPr>
              <a:t>“He goes on indeed, at ver. 3, 4, to charge them with the graver guilt of allowing the [</a:t>
            </a:r>
            <a:r>
              <a:rPr lang="en-US" sz="3600" dirty="0" err="1">
                <a:solidFill>
                  <a:schemeClr val="bg1"/>
                </a:solidFill>
              </a:rPr>
              <a:t>sarx</a:t>
            </a:r>
            <a:r>
              <a:rPr lang="en-US" sz="3600" dirty="0">
                <a:solidFill>
                  <a:schemeClr val="bg1"/>
                </a:solidFill>
              </a:rPr>
              <a:t>, flesh] to work actively, as a ruling principle in them; and he consequently changes his word. They were not [</a:t>
            </a:r>
            <a:r>
              <a:rPr lang="en-US" sz="3600" dirty="0" err="1">
                <a:solidFill>
                  <a:schemeClr val="bg1"/>
                </a:solidFill>
              </a:rPr>
              <a:t>sarkinos</a:t>
            </a:r>
            <a:r>
              <a:rPr lang="en-US" sz="3600" dirty="0">
                <a:solidFill>
                  <a:schemeClr val="bg1"/>
                </a:solidFill>
              </a:rPr>
              <a:t>, fleshy] only, for no man and no Church can long tarry at this point, but [</a:t>
            </a:r>
            <a:r>
              <a:rPr lang="en-US" sz="3600" dirty="0" err="1">
                <a:solidFill>
                  <a:schemeClr val="bg1"/>
                </a:solidFill>
              </a:rPr>
              <a:t>sarkikos</a:t>
            </a:r>
            <a:r>
              <a:rPr lang="en-US" sz="3600" dirty="0">
                <a:solidFill>
                  <a:schemeClr val="bg1"/>
                </a:solidFill>
              </a:rPr>
              <a:t>, fleshly] as well, and, as such, full of ‘envying and strife and divisions.’” (R.C. Trench, Synonyms of the New Testament) </a:t>
            </a:r>
          </a:p>
        </p:txBody>
      </p:sp>
    </p:spTree>
    <p:extLst>
      <p:ext uri="{BB962C8B-B14F-4D97-AF65-F5344CB8AC3E}">
        <p14:creationId xmlns:p14="http://schemas.microsoft.com/office/powerpoint/2010/main" val="2557705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437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43DEC-7D82-9B46-B384-21D048D01EB9}"/>
              </a:ext>
            </a:extLst>
          </p:cNvPr>
          <p:cNvSpPr>
            <a:spLocks noGrp="1"/>
          </p:cNvSpPr>
          <p:nvPr>
            <p:ph type="title"/>
          </p:nvPr>
        </p:nvSpPr>
        <p:spPr/>
        <p:txBody>
          <a:bodyPr>
            <a:normAutofit/>
          </a:bodyPr>
          <a:lstStyle/>
          <a:p>
            <a:r>
              <a:rPr lang="en-US" sz="4400" dirty="0">
                <a:solidFill>
                  <a:schemeClr val="bg1"/>
                </a:solidFill>
              </a:rPr>
              <a:t>The Danger of Remaining Mere Men</a:t>
            </a:r>
          </a:p>
        </p:txBody>
      </p:sp>
      <p:sp>
        <p:nvSpPr>
          <p:cNvPr id="3" name="Content Placeholder 2">
            <a:extLst>
              <a:ext uri="{FF2B5EF4-FFF2-40B4-BE49-F238E27FC236}">
                <a16:creationId xmlns:a16="http://schemas.microsoft.com/office/drawing/2014/main" id="{0C8EFE64-AD8F-464D-BC7F-1AF3E81A0AB6}"/>
              </a:ext>
            </a:extLst>
          </p:cNvPr>
          <p:cNvSpPr>
            <a:spLocks noGrp="1"/>
          </p:cNvSpPr>
          <p:nvPr>
            <p:ph idx="1"/>
          </p:nvPr>
        </p:nvSpPr>
        <p:spPr>
          <a:xfrm>
            <a:off x="581192" y="2019300"/>
            <a:ext cx="11029615" cy="4470400"/>
          </a:xfrm>
        </p:spPr>
        <p:txBody>
          <a:bodyPr>
            <a:normAutofit/>
          </a:bodyPr>
          <a:lstStyle/>
          <a:p>
            <a:pPr marL="0" indent="0">
              <a:buNone/>
            </a:pPr>
            <a:r>
              <a:rPr lang="en-US" sz="3600" b="1" dirty="0">
                <a:solidFill>
                  <a:schemeClr val="bg1"/>
                </a:solidFill>
              </a:rPr>
              <a:t>Turning the Spiritual into Carnal</a:t>
            </a:r>
          </a:p>
          <a:p>
            <a:r>
              <a:rPr lang="en-US" sz="3200" dirty="0">
                <a:solidFill>
                  <a:schemeClr val="bg1"/>
                </a:solidFill>
              </a:rPr>
              <a:t>Context – Corinthians’ view of the gospel, and preachers/teachers.</a:t>
            </a:r>
          </a:p>
          <a:p>
            <a:pPr lvl="1"/>
            <a:r>
              <a:rPr lang="en-US" sz="3200" dirty="0">
                <a:solidFill>
                  <a:schemeClr val="bg1"/>
                </a:solidFill>
              </a:rPr>
              <a:t>Division – </a:t>
            </a:r>
            <a:r>
              <a:rPr lang="en-US" sz="3200" dirty="0">
                <a:solidFill>
                  <a:srgbClr val="FFC000"/>
                </a:solidFill>
              </a:rPr>
              <a:t>1 Corinthians 3:3-4; 1:11-13</a:t>
            </a:r>
          </a:p>
          <a:p>
            <a:pPr lvl="1"/>
            <a:r>
              <a:rPr lang="en-US" sz="3200" dirty="0">
                <a:solidFill>
                  <a:schemeClr val="bg1"/>
                </a:solidFill>
              </a:rPr>
              <a:t>Result of viewing gospel preached as a man’s wisdom –     </a:t>
            </a:r>
            <a:r>
              <a:rPr lang="en-US" sz="3200" dirty="0">
                <a:solidFill>
                  <a:srgbClr val="FFC000"/>
                </a:solidFill>
              </a:rPr>
              <a:t>1 Corinthians 1:17, 20-25; 2:4-5</a:t>
            </a:r>
          </a:p>
        </p:txBody>
      </p:sp>
    </p:spTree>
    <p:extLst>
      <p:ext uri="{BB962C8B-B14F-4D97-AF65-F5344CB8AC3E}">
        <p14:creationId xmlns:p14="http://schemas.microsoft.com/office/powerpoint/2010/main" val="1914265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AnalogousFromDarkSeedLeftStep">
      <a:dk1>
        <a:srgbClr val="000000"/>
      </a:dk1>
      <a:lt1>
        <a:srgbClr val="FFFFFF"/>
      </a:lt1>
      <a:dk2>
        <a:srgbClr val="1B2430"/>
      </a:dk2>
      <a:lt2>
        <a:srgbClr val="F0F3F1"/>
      </a:lt2>
      <a:accent1>
        <a:srgbClr val="D13FAE"/>
      </a:accent1>
      <a:accent2>
        <a:srgbClr val="A52DBF"/>
      </a:accent2>
      <a:accent3>
        <a:srgbClr val="7A3FD1"/>
      </a:accent3>
      <a:accent4>
        <a:srgbClr val="3E40C4"/>
      </a:accent4>
      <a:accent5>
        <a:srgbClr val="3F7ED1"/>
      </a:accent5>
      <a:accent6>
        <a:srgbClr val="2DA9BF"/>
      </a:accent6>
      <a:hlink>
        <a:srgbClr val="3F61BF"/>
      </a:hlink>
      <a:folHlink>
        <a:srgbClr val="7F7F7F"/>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714</Words>
  <Application>Microsoft Macintosh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Calibri</vt:lpstr>
      <vt:lpstr>Franklin Gothic Book</vt:lpstr>
      <vt:lpstr>Wingdings 2</vt:lpstr>
      <vt:lpstr>Calibri Light</vt:lpstr>
      <vt:lpstr>Arial</vt:lpstr>
      <vt:lpstr>Franklin Gothic Demi</vt:lpstr>
      <vt:lpstr>DividendVTI</vt:lpstr>
      <vt:lpstr>Office Theme</vt:lpstr>
      <vt:lpstr>PowerPoint Presentation</vt:lpstr>
      <vt:lpstr>Carnality</vt:lpstr>
      <vt:lpstr>Carnal vs Spiritual</vt:lpstr>
      <vt:lpstr>Carnal vs Spiritual</vt:lpstr>
      <vt:lpstr>Fleshy vs Fleshly</vt:lpstr>
      <vt:lpstr>Fleshy vs Fleshly</vt:lpstr>
      <vt:lpstr>The Danger of Remaining Mere Men</vt:lpstr>
      <vt:lpstr>The Danger of Remaining Mere Men</vt:lpstr>
      <vt:lpstr>The Danger of Remaining Mere Men</vt:lpstr>
      <vt:lpstr>The Danger of Remaining Mere Men</vt:lpstr>
      <vt:lpstr>The Danger of Remaining Mere Men</vt:lpstr>
      <vt:lpstr>The Danger of Remaining Mere Men</vt:lpstr>
      <vt:lpstr>Carnality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Jeremiah Cox</dc:creator>
  <cp:lastModifiedBy>Jeremiah Cox</cp:lastModifiedBy>
  <cp:revision>11</cp:revision>
  <dcterms:created xsi:type="dcterms:W3CDTF">2021-11-26T17:21:57Z</dcterms:created>
  <dcterms:modified xsi:type="dcterms:W3CDTF">2024-11-29T17:33:07Z</dcterms:modified>
</cp:coreProperties>
</file>