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1AE0-A249-5BEC-8EB8-20577D753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5CA70-F1AA-5E49-81AF-C7675B130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302C-D8AC-E441-E257-2E6928DB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868F-F2EA-101A-E22D-E865A7ED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FED3-5256-7990-5480-60133A6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0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023E-091F-8CA4-687D-98FAE1C4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AA251-C283-0257-5E49-2A04717CF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D8D33-6E5F-1491-1EAE-640D755C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437-1A46-6E98-A999-A6DDA4D0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AEE7-EA0C-76DA-8494-26E3EE98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9FB01-5EB6-1CF4-B5E7-BCA5737B0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F4EDE-67A8-DF8A-15D6-E5E955A5E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2120-835E-1017-ECD3-F1BF79E4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F475D-704A-0AF2-1FBE-406C38A4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D5A2D-4C0A-12E4-E98B-6DB89E3B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C82F-8B40-8ADE-49A4-6C66221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B74F-507E-5DDA-7502-8A9C00FE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C03A-D3ED-2220-3EE8-1853D33A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A359-3F33-B430-2746-3090996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F8E5-048E-5916-6755-FADE6B0B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9F29-170D-6A42-3BAB-31B9A0E1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0DDF7-92D8-80B6-1969-2E2A39A1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0E313-1EED-3F54-C160-395B22FA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DD0D-6ADC-3067-27DA-35CBB6EF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BC91-2F0F-4065-A304-4F5869C7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DD5D-5650-2125-E423-96293FE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D8075-901E-F468-7886-8D9BC9003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1F01D-341E-948E-8998-65C35C24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BC4A5-05E1-8DBE-9E84-8D61B5CB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6D22A-7D2C-FC13-F30C-8DD7E654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83848-3631-96A9-7ADB-4B5BE3B0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C001-8721-CD1B-4D5E-B9BC96CA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F20F-CD35-D773-7A4B-5DD557F8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B626-F75C-6E79-1A37-DCEE8FC2A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6DAC3-F9FE-A292-B1AB-C18D8D14E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E6760-67E1-12C1-C6F0-2CAEF756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9488F-1162-B9A4-CE8F-73FAC3DB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6684C-AE51-7E91-FAA0-93E13E52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64A44-6A83-1FB8-72AB-80E2E515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CFB4-EB32-CF34-CCFE-5E6143DB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E5D23-F493-1906-5160-ED850431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70A2B-3332-EAFE-C6D7-9E211042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456BE-04F8-6C52-8C3C-25DE89B6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7AFEB-F0A7-DF79-861E-8E74036A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08B08-AC55-D2E9-54DC-58109666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8913E-04F2-F692-04F7-CC67F946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24FB-E1C4-5F2D-A897-42F4CBA1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313C-5084-A419-1920-251845089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435C1-7AFE-AB60-F7BE-636F48BD2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9A73E-46FB-BC6F-3CBD-A6C46405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5E4A7-202D-759A-3613-D46D4842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181D9-E4AE-4083-B439-F9ECB4AA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6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1E22-3278-3E0F-3F34-FAC01409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3001D-8363-97C2-3739-385EE091B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71DA0-7182-22CC-C289-94FE08CD3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8BC59-FFE9-6566-D358-708B7DA7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80FB2-84F0-184F-DE2D-CFD1AD8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B0E6A-B335-B3E5-B285-C48AD025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2427A-8EAA-26C3-C4EF-55AFB5C5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EE46-8A8C-CE69-D4B2-E63D2162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C7552-6EA4-3864-E7AE-57FEED5AE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ECD85A-DEA5-714C-8B0D-0C32C9D39346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B59-948A-0F93-097E-EA2F9389F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0DF73-81D4-D597-5861-9B037A40F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F200B-6C4B-5D44-94E5-44B48107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62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1ABFB-3A7B-83E0-FE0D-5C526063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C2B28-C180-8856-753E-A1725941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DA93D-F864-D3E8-83D7-D34AEA5C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Considerate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04A5-C4D9-B9E9-17DB-6E6A5469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importance of communication in leadership is demonstrated throughout His ministry: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and His Father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5:19-20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and the Jews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8:30-33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and His Disciples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13:7, 12-17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did not lead men in the light by keeping them in the dark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 8:16-18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9, 11; Matthew 7:7-8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115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A2CF-C736-C4E1-3F30-1C19F787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78A2E-7EF0-BAE6-8624-B3DFED7A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2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E0C41-FD94-D402-8183-F4B8C1FE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B1B75C-BEEE-3571-F04B-3D8D7F75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73E12-419B-0145-101A-39138195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Personal Piety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054D-8710-F4BF-49DA-95488041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Jesus’ leadership was a product of His personal growth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 2, 40, 49, 52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Jesus’ leadership was dependent: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Study of God’s Word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7:14-18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Prayer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14:23; Luke 6:12-13; 9:28; 22:39-41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Devotion to His Father’s Will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4:34;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	5:19, 41-44; 9:4-5; 17:4; 19:11</a:t>
            </a:r>
          </a:p>
        </p:txBody>
      </p:sp>
    </p:spTree>
    <p:extLst>
      <p:ext uri="{BB962C8B-B14F-4D97-AF65-F5344CB8AC3E}">
        <p14:creationId xmlns:p14="http://schemas.microsoft.com/office/powerpoint/2010/main" val="86163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290C0-629F-6815-C738-432A69D4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1A8EF-25EF-3592-3616-B44FF54A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A08D3-03C0-D2A9-FF1C-D7A61AAD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Confirmed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69F3-2232-B489-0839-238621D8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call for us to follow is substantiated by His confirmed character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17:1-5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2:10; 12:2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archēgos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a chief leader, pioneer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archē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(beginning, first),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ago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̄ (to lead) – “strictly one who goes first on the path; hence leader, prince, pioneer” (ALGNT)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7:26-28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He is supremely qualified.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proved Himself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4:1-17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calls us to walk in His own steps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John 2:6</a:t>
            </a:r>
          </a:p>
        </p:txBody>
      </p:sp>
    </p:spTree>
    <p:extLst>
      <p:ext uri="{BB962C8B-B14F-4D97-AF65-F5344CB8AC3E}">
        <p14:creationId xmlns:p14="http://schemas.microsoft.com/office/powerpoint/2010/main" val="392977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2C28B-94BD-4D5A-32CD-0AEEFF50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7D866-A080-47A9-8837-19ED270F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F8127-656E-571B-4987-E19FA34D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Steadfast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2D60-DA17-EC0B-8EEE-F9067888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was the ultimate steward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 4:16-21, 42-44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was His belonged to the Father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7:16-18; 16:13-15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considered Himself God’s steward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17:6-8, 12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church is entrusted to Christ as a steward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Daniel 7:13-14; Ephesians 1:22-23; 4:14-21; 1 Corinthians 15:24-28</a:t>
            </a:r>
          </a:p>
        </p:txBody>
      </p:sp>
    </p:spTree>
    <p:extLst>
      <p:ext uri="{BB962C8B-B14F-4D97-AF65-F5344CB8AC3E}">
        <p14:creationId xmlns:p14="http://schemas.microsoft.com/office/powerpoint/2010/main" val="175929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1A748-F121-B22F-E069-DF04C487F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1CD25-FD22-78FC-0159-3874495D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24FB4-3F57-D1E7-1D29-FAFDAEE5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Empowering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FDC2-1006-EC4D-C706-9EC058E8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Jesus’ call to bear our cross came after speaking of His cross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Mark 8:31-34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Sacrifice compels sacrifice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Rom. 12:1; 2 Cor. 5:14-15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Not suffering for Him, but with Him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Rom. 8:17; Phil. 3:10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follow His example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Peter 2:18-25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commands, but empowers by example –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	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Philippians 2:3-16</a:t>
            </a:r>
          </a:p>
        </p:txBody>
      </p:sp>
    </p:spTree>
    <p:extLst>
      <p:ext uri="{BB962C8B-B14F-4D97-AF65-F5344CB8AC3E}">
        <p14:creationId xmlns:p14="http://schemas.microsoft.com/office/powerpoint/2010/main" val="119103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6CD70-E155-DDEA-0819-596EB7B8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15308-4235-1DB4-F517-8D9E850A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76990F-76C5-CF4F-89E1-772E3860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Empowering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3D3F-32B1-001D-F403-1A033332D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supreme example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12:1-4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example grants confidence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Hebrews 4:14-16; 1 John 2:1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leadership does not simply tell, but shows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13:12-17, 34-35</a:t>
            </a:r>
          </a:p>
        </p:txBody>
      </p:sp>
    </p:spTree>
    <p:extLst>
      <p:ext uri="{BB962C8B-B14F-4D97-AF65-F5344CB8AC3E}">
        <p14:creationId xmlns:p14="http://schemas.microsoft.com/office/powerpoint/2010/main" val="83776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4AD34-FF94-11E1-9835-85C3F2A0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D78E7E-8F45-8D93-0F7A-D8226F42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B6907-A735-6983-25E6-0BE3B6B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Aiding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4E9F-15EF-070F-F27E-03D53B09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explained and demonstrated that authority was for aid, not ambition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20:17-34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As head of the church, He acts in love for the church’s well-being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Ephesians 5:23-27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invitation is a demonstration of His authority and leadership, but with the tender aim to help –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	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11:28-30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cf. 1 John 5:3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  <a:endParaRPr lang="en-US" sz="32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95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3A6BD-ACC9-232D-1F62-2CA44740A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3B4F3-3210-F817-60A0-C4C42FBC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75D56-8D88-C287-936F-B32B3434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1" y="681038"/>
            <a:ext cx="7808934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Considerate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EA6D-9203-7AF7-901B-A31C0ACD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2530257"/>
            <a:ext cx="11473841" cy="40333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His ministry – beginning to end – was with effort to communicate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1:9, 40-41, 45; Luke 24:25-26, 44-49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 put His relationship to His disciples in endearing terms and explained the implication –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15:9-17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communicating His will.</a:t>
            </a:r>
          </a:p>
        </p:txBody>
      </p:sp>
    </p:spTree>
    <p:extLst>
      <p:ext uri="{BB962C8B-B14F-4D97-AF65-F5344CB8AC3E}">
        <p14:creationId xmlns:p14="http://schemas.microsoft.com/office/powerpoint/2010/main" val="352662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485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Personal Piety</vt:lpstr>
      <vt:lpstr>Confirmed Character</vt:lpstr>
      <vt:lpstr>Steadfast Stewardship</vt:lpstr>
      <vt:lpstr>Empowering Example</vt:lpstr>
      <vt:lpstr>Empowering Example</vt:lpstr>
      <vt:lpstr>Aiding Authority</vt:lpstr>
      <vt:lpstr>Considerate Communication</vt:lpstr>
      <vt:lpstr>Considerate Communication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2024-12-14T15:47:32Z</dcterms:created>
  <dcterms:modified xsi:type="dcterms:W3CDTF">2024-12-14T16:24:26Z</dcterms:modified>
</cp:coreProperties>
</file>