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1935-5200-B97B-D629-E0AC5DDEE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E9C5C-308C-019B-D413-4411576AD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2B55-37A2-A253-2273-B8EF106C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C221-4A3F-612F-2957-2A3309AB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6D6FB-4A2E-8E52-F9D3-A52A6D4B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9E90-76C0-5836-EAC7-727DA9DE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35782-7FBE-11CF-C55D-6A64E3C2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4CC8-8EF4-29F4-4CA4-491FB6AD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FA50-53BD-D23B-8E62-53074111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D8795-1F46-BBB2-A557-FC1FB4B2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29377-2495-083B-F0FB-F30F8010A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104A7-D6BB-C82F-DE41-BA643EB89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BADD9-82FA-6A30-0CE2-3B78D914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5F36E-B764-76D1-5133-7C3F9BB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A068C-0DF4-0876-EDF6-E3362C92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2652-F7D0-F965-746C-9EE2E201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3F58-C26D-05F0-EF4A-3DE5FC910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27FD-9209-0CD9-5FDD-9B5C08DA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4818-F2C7-5450-E10B-F6EEF0DF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8EBCC-08A6-2EDA-5D2E-9E5E800B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69F0-E85B-026F-2567-6F9808F5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B813E-88BB-51EA-CCA4-1B3932374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9D4D-846D-BEA7-5FC0-407C3A58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F7FF-6C1E-3691-8E6B-39D07B09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535DD-D879-80F7-ED91-F79C45F8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0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8B4B-D2B1-A327-F425-6C9EF733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DE6E7-07C2-C3FE-0E16-7034ECFC2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0A021-5F54-4958-9DA3-A853EF722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3276F-387D-2D5B-67F5-F8E98CA6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43043-AE29-5AF1-0D92-3FC35223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0DFD9-6299-91F3-E70E-FACB02EF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2E96-AB81-2E4F-AD36-E47F71A0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F76F7-E194-F3D0-0B17-FBFB9C375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C0EE2-7956-22CD-D8B0-05B4E7BB6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519D7-4768-12F3-EF85-C277C9712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73625-6D15-C4B8-86F2-179EC3AB4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A2B19-CCB4-30E1-B482-7A2FF139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56812-0A81-8109-4C5B-A1CD30EA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7844C-0F84-72AD-4C03-AE8B28EA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A4EF-EB82-790C-6DD3-8802D566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3D94D-ADE3-9303-E2FA-600EA966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DAD5C-E181-7E35-B86E-8D899F00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9D81F-35F7-F9E5-47A8-9DFED1C7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DDA17-D663-AE60-AC69-77BFC00B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F91D3-1C0B-A3F1-0CCA-29BC864C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614C0-79C1-9176-3B92-5AA24F2A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FDC5-37AF-D291-FF97-B3BAE065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1116-78B5-4438-13AC-D79BBBF9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76928-BA26-5118-93C0-7034944DC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CF886-BEDC-B271-984A-673310AA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189D9-A582-AE66-39C2-92A63761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79C4-D9CD-BC39-6930-8B4FAD1C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1C1E-F7B4-11C2-8A53-9B157684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134CB-889A-DC82-8B1C-23CF34A1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27F3F-C7BF-556F-2BBA-31296FC37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B7AFF-011D-2CC3-C538-A811C679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644DA-2ED1-CA19-019E-36F42EF3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F56F5-493D-7772-395E-0B28F07F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EFDE1-7194-1AB7-7D1F-01682823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EB757-4A55-303C-8292-7C69A30E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D846-A142-7BFF-2283-F2B87A369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8FCB1-6087-5242-84B0-E8C77B26E69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FD6E-E818-653C-B69D-1F352101F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B03B-46A0-5823-29CD-6E153699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5AB99-0DCD-F743-93A1-D00C0682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8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67968-EE47-4B89-4491-F44E5F605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6A16F-0F7C-4143-F217-5494E18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954C75-E40E-E6AC-01CE-520435E83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CF18E-8064-8013-E4D4-BB140873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90593"/>
            <a:ext cx="7728559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The Miracle – John 2:1-11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669A-4DC3-033D-BD5C-7BF24BAC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54685"/>
            <a:ext cx="11353800" cy="422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Problem </a:t>
            </a:r>
            <a:r>
              <a:rPr lang="en-US" sz="3600" dirty="0"/>
              <a:t>(</a:t>
            </a:r>
            <a:r>
              <a:rPr lang="en-US" sz="3600" i="1" dirty="0"/>
              <a:t>v. 3</a:t>
            </a:r>
            <a:r>
              <a:rPr lang="en-US" sz="3600" dirty="0"/>
              <a:t>) – no wine.</a:t>
            </a:r>
          </a:p>
          <a:p>
            <a:pPr marL="0" indent="0">
              <a:buNone/>
            </a:pPr>
            <a:r>
              <a:rPr lang="en-US" sz="3600" b="1" dirty="0"/>
              <a:t>The Solution </a:t>
            </a:r>
            <a:r>
              <a:rPr lang="en-US" sz="3600" dirty="0"/>
              <a:t>(</a:t>
            </a:r>
            <a:r>
              <a:rPr lang="en-US" sz="3600" i="1" dirty="0"/>
              <a:t>vv. 6-9a</a:t>
            </a:r>
            <a:r>
              <a:rPr lang="en-US" sz="3600" dirty="0"/>
              <a:t>)</a:t>
            </a:r>
          </a:p>
          <a:p>
            <a:r>
              <a:rPr lang="en-US" sz="3200" dirty="0"/>
              <a:t>Notice the absence – </a:t>
            </a:r>
            <a:r>
              <a:rPr lang="en-US" sz="3200" i="1" dirty="0"/>
              <a:t>cf. Deuteronomy 32:14; Isaiah 65:8; Isaiah 5:1-2</a:t>
            </a:r>
          </a:p>
          <a:p>
            <a:r>
              <a:rPr lang="en-US" sz="3200" dirty="0"/>
              <a:t>Notice Jesus’ involvement – (</a:t>
            </a:r>
            <a:r>
              <a:rPr lang="en-US" sz="3200" i="1" dirty="0"/>
              <a:t>vv. 5, 7, 8</a:t>
            </a:r>
            <a:r>
              <a:rPr lang="en-US" sz="3200" dirty="0"/>
              <a:t>)</a:t>
            </a:r>
          </a:p>
          <a:p>
            <a:r>
              <a:rPr lang="en-US" sz="3200" dirty="0"/>
              <a:t>The solution was the Word – </a:t>
            </a:r>
            <a:r>
              <a:rPr lang="en-US" sz="3200" i="1" dirty="0"/>
              <a:t>cf. John 1:1, 3</a:t>
            </a:r>
          </a:p>
          <a:p>
            <a:pPr marL="0" indent="0">
              <a:buNone/>
            </a:pPr>
            <a:r>
              <a:rPr lang="en-US" sz="3600" b="1" dirty="0"/>
              <a:t>The Wonder </a:t>
            </a:r>
            <a:r>
              <a:rPr lang="en-US" sz="3600" dirty="0"/>
              <a:t>(</a:t>
            </a:r>
            <a:r>
              <a:rPr lang="en-US" sz="3600" i="1" dirty="0"/>
              <a:t>vv. 9b-11</a:t>
            </a:r>
            <a:r>
              <a:rPr lang="en-US" sz="3600" dirty="0"/>
              <a:t>) – quality.</a:t>
            </a:r>
          </a:p>
        </p:txBody>
      </p:sp>
    </p:spTree>
    <p:extLst>
      <p:ext uri="{BB962C8B-B14F-4D97-AF65-F5344CB8AC3E}">
        <p14:creationId xmlns:p14="http://schemas.microsoft.com/office/powerpoint/2010/main" val="410120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F37CD-5CD9-49B9-15D1-A6F3B6ABB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CF89A1-5280-D61C-F92F-C064F900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D895C-CBCF-18F7-9623-08C1E439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90593"/>
            <a:ext cx="7728559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Jesus is the Lord of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957D-DE72-0CBF-A510-5C42A314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54685"/>
            <a:ext cx="11353800" cy="422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Lord of Creation is the Lord of Quality</a:t>
            </a:r>
          </a:p>
          <a:p>
            <a:r>
              <a:rPr lang="en-US" sz="3200" dirty="0"/>
              <a:t>He is creator of all that is good – </a:t>
            </a:r>
            <a:r>
              <a:rPr lang="en-US" sz="3200" i="1" dirty="0"/>
              <a:t>Hebrews 1:2-3; Genesis 1:31; Psalm 24:1-2; 50:12; 1 Timothy 4:4-5</a:t>
            </a:r>
          </a:p>
          <a:p>
            <a:r>
              <a:rPr lang="en-US" sz="3200" dirty="0"/>
              <a:t>In the miracle, Jesus identified Himself with the Father of light, and all that is good from Him </a:t>
            </a:r>
            <a:r>
              <a:rPr lang="en-US" sz="3200" i="1" dirty="0"/>
              <a:t>– James 1:17 </a:t>
            </a:r>
            <a:r>
              <a:rPr lang="en-US" sz="3200" dirty="0"/>
              <a:t>(</a:t>
            </a:r>
            <a:r>
              <a:rPr lang="en-US" sz="3200" i="1" dirty="0"/>
              <a:t>cf. Acts 14:17</a:t>
            </a:r>
            <a:r>
              <a:rPr lang="en-US" sz="3200" dirty="0"/>
              <a:t>); </a:t>
            </a:r>
            <a:r>
              <a:rPr lang="en-US" sz="3200" i="1" dirty="0"/>
              <a:t>Ecclesiastes 2:24; 3:13; 4:9; 5:18-20; 8:15; 11:7</a:t>
            </a:r>
          </a:p>
        </p:txBody>
      </p:sp>
    </p:spTree>
    <p:extLst>
      <p:ext uri="{BB962C8B-B14F-4D97-AF65-F5344CB8AC3E}">
        <p14:creationId xmlns:p14="http://schemas.microsoft.com/office/powerpoint/2010/main" val="398767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A2EAB-2B98-2777-4376-29CA7AE2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E1F47-CB13-AAEA-1A2A-A09F42BC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BD1E2-D4B8-C345-6CC9-C2188BA0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90593"/>
            <a:ext cx="7728559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Jesus is the Lord of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1B46-BF9A-E63A-312F-D28EDA96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54685"/>
            <a:ext cx="11353800" cy="4223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Lord’s Word Produces What is Superior</a:t>
            </a:r>
          </a:p>
          <a:p>
            <a:r>
              <a:rPr lang="en-US" sz="3200" dirty="0"/>
              <a:t>In the miracle, His word produced the best.</a:t>
            </a:r>
          </a:p>
          <a:p>
            <a:r>
              <a:rPr lang="en-US" sz="3200" dirty="0"/>
              <a:t>Jesus points to what is good – </a:t>
            </a:r>
            <a:r>
              <a:rPr lang="en-US" sz="3200" i="1" dirty="0"/>
              <a:t>Matt. 19:16-17; Mark 10:17-22</a:t>
            </a:r>
          </a:p>
          <a:p>
            <a:r>
              <a:rPr lang="en-US" sz="3200" dirty="0"/>
              <a:t>Example of God’s word with Israel – </a:t>
            </a:r>
            <a:r>
              <a:rPr lang="en-US" sz="3200" i="1" dirty="0"/>
              <a:t>Exodus 3:14-15, 17; John 8:58; Exodus 19:3-6</a:t>
            </a:r>
          </a:p>
          <a:p>
            <a:r>
              <a:rPr lang="en-US" sz="3200" dirty="0"/>
              <a:t>He shows us what is good – </a:t>
            </a:r>
            <a:r>
              <a:rPr lang="en-US" sz="3200" i="1" dirty="0"/>
              <a:t>Micah 6:8</a:t>
            </a:r>
          </a:p>
          <a:p>
            <a:r>
              <a:rPr lang="en-US" sz="3200" dirty="0"/>
              <a:t>His word is profitable – </a:t>
            </a:r>
            <a:r>
              <a:rPr lang="en-US" sz="3200" i="1" dirty="0"/>
              <a:t>1 John 5:3; 1 Timothy 4:8; John 1:14, 16; Colossians 3:17</a:t>
            </a:r>
          </a:p>
        </p:txBody>
      </p:sp>
    </p:spTree>
    <p:extLst>
      <p:ext uri="{BB962C8B-B14F-4D97-AF65-F5344CB8AC3E}">
        <p14:creationId xmlns:p14="http://schemas.microsoft.com/office/powerpoint/2010/main" val="23841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B5EC-95DE-6919-64C8-BBEED935A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E8F3C-8B61-F832-1F73-84C4C9E7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9E4D2-C969-26AD-46B0-C0748E7E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90593"/>
            <a:ext cx="8016658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Jesus Keeps the Best for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611D-572D-E810-8445-ECB70F78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54685"/>
            <a:ext cx="11353800" cy="422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World Sets Out the Best at First Without Mention of the Undesirable that Follows</a:t>
            </a:r>
          </a:p>
          <a:p>
            <a:r>
              <a:rPr lang="en-US" sz="3200" dirty="0"/>
              <a:t>Deceitfulness of sin – </a:t>
            </a:r>
            <a:r>
              <a:rPr lang="en-US" sz="3200" i="1" dirty="0"/>
              <a:t>Heb. 3:12-13; 12:16-17 ;Mark 8:36-37</a:t>
            </a:r>
          </a:p>
          <a:p>
            <a:r>
              <a:rPr lang="en-US" sz="3200" dirty="0"/>
              <a:t>Pleasure replaced with guilt – </a:t>
            </a:r>
            <a:r>
              <a:rPr lang="en-US" sz="3200" i="1" dirty="0"/>
              <a:t>Psalm 32:3-4</a:t>
            </a:r>
          </a:p>
          <a:p>
            <a:r>
              <a:rPr lang="en-US" sz="3200" dirty="0"/>
              <a:t>Temporary pleasure to a hard life – </a:t>
            </a:r>
            <a:r>
              <a:rPr lang="en-US" sz="3200" i="1" dirty="0"/>
              <a:t>Proverbs 13:15; 23:29-32; 5:1-5; 11:18-19; 20:17</a:t>
            </a:r>
          </a:p>
          <a:p>
            <a:r>
              <a:rPr lang="en-US" sz="3200" dirty="0"/>
              <a:t>It runs out – </a:t>
            </a:r>
            <a:r>
              <a:rPr lang="en-US" sz="3200" i="1" dirty="0"/>
              <a:t>Luke 15:13-16; Hebrews 11:25; 1 John 2:15-17</a:t>
            </a:r>
          </a:p>
        </p:txBody>
      </p:sp>
    </p:spTree>
    <p:extLst>
      <p:ext uri="{BB962C8B-B14F-4D97-AF65-F5344CB8AC3E}">
        <p14:creationId xmlns:p14="http://schemas.microsoft.com/office/powerpoint/2010/main" val="308393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5177-6BA8-100E-02CE-1642B9B1F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6D09B-680E-1C17-1BE9-F6A6D890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59D4F-0851-6D46-9C56-C8B26EDE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90593"/>
            <a:ext cx="8016658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Jesus Keeps the Best for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9B0D-2EF6-52C3-6337-15E53458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54685"/>
            <a:ext cx="11353800" cy="422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Jesus Calls Us to Endure the Bitter with the Joyful Anticipation of the Better</a:t>
            </a:r>
          </a:p>
          <a:p>
            <a:r>
              <a:rPr lang="en-US" sz="3200" dirty="0"/>
              <a:t>His first miracle was a microcosm of His mission – </a:t>
            </a:r>
            <a:r>
              <a:rPr lang="en-US" sz="3200" i="1" dirty="0"/>
              <a:t>Phil. 2:5-11</a:t>
            </a:r>
          </a:p>
          <a:p>
            <a:r>
              <a:rPr lang="en-US" sz="3200" dirty="0"/>
              <a:t>Resisting the devil is difficult, but God will lift us up – </a:t>
            </a:r>
            <a:r>
              <a:rPr lang="en-US" sz="3200" i="1" dirty="0"/>
              <a:t>James 4:7-10; 1 Peter 4:3-6; 1 John 2:15-17; 3:1-3</a:t>
            </a:r>
          </a:p>
          <a:p>
            <a:r>
              <a:rPr lang="en-US" sz="3200" dirty="0"/>
              <a:t>Joy as Christians is in spite of pain because of hope – </a:t>
            </a:r>
            <a:r>
              <a:rPr lang="en-US" sz="3200" i="1" dirty="0"/>
              <a:t>Philippians 3:7-11; 1 Peter 1:6-9; 5:8-11; 2 Cor. 4:16-18; Rom. 8:17-18</a:t>
            </a:r>
          </a:p>
        </p:txBody>
      </p:sp>
    </p:spTree>
    <p:extLst>
      <p:ext uri="{BB962C8B-B14F-4D97-AF65-F5344CB8AC3E}">
        <p14:creationId xmlns:p14="http://schemas.microsoft.com/office/powerpoint/2010/main" val="148851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C4334-AD34-C0A8-91AB-9AC130D4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38B85-EB76-8FD0-3760-3E2C6CF7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391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Miracle – John 2:1-11</vt:lpstr>
      <vt:lpstr>Jesus is the Lord of Quality</vt:lpstr>
      <vt:lpstr>Jesus is the Lord of Quality</vt:lpstr>
      <vt:lpstr>Jesus Keeps the Best for Later</vt:lpstr>
      <vt:lpstr>Jesus Keeps the Best for Later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2024-12-21T16:35:29Z</dcterms:created>
  <dcterms:modified xsi:type="dcterms:W3CDTF">2024-12-21T16:58:32Z</dcterms:modified>
</cp:coreProperties>
</file>