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52BF1-AEC2-754E-8104-89716E0D11C4}" type="datetimeFigureOut">
              <a:rPr lang="en-US" smtClean="0"/>
              <a:t>1/25/25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A1326-363A-6546-87B6-DFCA5B78A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A1326-363A-6546-87B6-DFCA5B78A9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2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F5C14-73C0-C9A7-FE48-99B5F7F9B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FAE3A8-AA27-E564-19F6-0751BE9BC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2ED4D3-EF4F-6E09-9752-6E6D55475F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E2787-C6F8-4B0B-430E-96B05CF2B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A1326-363A-6546-87B6-DFCA5B78A9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8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A0FD8-CF9C-5813-0792-31C25DDD7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52E46-5C2C-AF06-B45F-09511ADBC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4D58A-5ACB-F069-9C4C-8CDA2617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964B-EB53-6E49-B5E7-F42677753122}" type="datetimeFigureOut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E33B4-2521-3126-AC6A-221EADA95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BFBD2-4CF0-C219-161F-B582E1FC8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196C-03AA-0F48-8457-16E757BB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3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B30B9-EF92-A9AB-41A0-C5EAF69DB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5ADD20-D0FA-68AC-0BEF-358DF6EFE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47965-8562-5783-F8E3-B7FC795DF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964B-EB53-6E49-B5E7-F42677753122}" type="datetimeFigureOut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94A18-16BB-E01C-94BE-AC3509BA1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31613-7BB4-95AE-CAA6-97CBFA600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196C-03AA-0F48-8457-16E757BB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0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C536F2-A4D7-E8C2-9C44-0826331DDC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00AD0-F64E-A807-302D-2BDCD2680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CDEA2-093F-48C3-BAE5-AFE954068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964B-EB53-6E49-B5E7-F42677753122}" type="datetimeFigureOut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9BE33-60D0-8027-50ED-8A28E64D2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1652F-D020-F4BB-8419-656DFD0D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196C-03AA-0F48-8457-16E757BB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41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62261-745F-C0DB-02FC-6C19FB9AB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EC401-2804-0337-A173-A87C55E72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A9D03-EACB-8976-4BC5-D704B112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964B-EB53-6E49-B5E7-F42677753122}" type="datetimeFigureOut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CE7E9-27D5-F492-3B71-6A6B9F963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1ECB1-0599-2DBE-91D9-42C5E24E6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196C-03AA-0F48-8457-16E757BB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6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1932-56E6-FA95-8B76-FA1D18BCA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5E7ED-AED5-082C-B53C-96F5A91B3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B2143-3126-BF01-7D94-E25721FC9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964B-EB53-6E49-B5E7-F42677753122}" type="datetimeFigureOut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D640A-2AD6-19F6-06B6-951EC43CD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21E6E-86D5-A524-75E2-D43699E60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196C-03AA-0F48-8457-16E757BB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7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C46DE-BB5B-C8D2-7878-C12A83E91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ED49D-572B-6610-6CE6-A36C51ACE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EA36E-FA4D-2C49-7495-C88502B97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0DA3A-4F01-E468-2FAE-4A21376DF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964B-EB53-6E49-B5E7-F42677753122}" type="datetimeFigureOut">
              <a:rPr lang="en-US" smtClean="0"/>
              <a:t>1/25/25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038B1-D265-A917-B99D-5A9DA17D4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C0A64-E051-D83F-7FF7-22A4CC652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196C-03AA-0F48-8457-16E757BB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3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FFE44-0B53-56A1-3E17-7D214F20E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7CFB4-14B7-165D-370B-8ED0B5510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53664-8490-FF76-6CFE-16C38EB9C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AB57E9-6407-D564-C38A-229991B4F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88DB36-3494-9C3E-43F3-03D439986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13F951-3EC9-494F-83C2-2DE21516C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964B-EB53-6E49-B5E7-F42677753122}" type="datetimeFigureOut">
              <a:rPr lang="en-US" smtClean="0"/>
              <a:t>1/25/25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1BA0F4-0996-2AE2-6641-FFDE8BCF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FEC204-E837-0B0B-9C45-32EDEA938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196C-03AA-0F48-8457-16E757BB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37821-2134-8D33-EAAD-827223DEC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D2DDF7-6A33-F0BD-A331-BDCC03FC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964B-EB53-6E49-B5E7-F42677753122}" type="datetimeFigureOut">
              <a:rPr lang="en-US" smtClean="0"/>
              <a:t>1/25/25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F0885-E82A-0833-2C4A-AE3E8225C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8DA97-3E82-4569-31C3-3119C506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196C-03AA-0F48-8457-16E757BB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3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7C2FCD-8503-9F3E-61FB-37A194CD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964B-EB53-6E49-B5E7-F42677753122}" type="datetimeFigureOut">
              <a:rPr lang="en-US" smtClean="0"/>
              <a:t>1/25/25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A3890E-800B-EB7B-39A4-DE4DC0A2E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654A4-DFA1-DC0C-AD2A-50BDD92E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196C-03AA-0F48-8457-16E757BB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9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F450E-07BF-9A58-A281-C9A4C739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23C3E-B3AD-952A-BFEA-72C1F39C3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B9029-6218-1C3D-CA94-6B4BE710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2CC03-D505-4EA1-A885-E632EDB33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964B-EB53-6E49-B5E7-F42677753122}" type="datetimeFigureOut">
              <a:rPr lang="en-US" smtClean="0"/>
              <a:t>1/25/25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654E6-290B-3121-ACD3-2E9BD88C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59DB7-0C65-486E-A4E6-D3457E522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196C-03AA-0F48-8457-16E757BB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6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0C8BB-28B0-1835-0533-1208898B8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96DF46-847A-4920-6789-7522C0602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397DF-C38F-018D-B458-E652D1240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3F857-6C1D-1BED-AC14-FC330CF72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964B-EB53-6E49-B5E7-F42677753122}" type="datetimeFigureOut">
              <a:rPr lang="en-US" smtClean="0"/>
              <a:t>1/25/25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061A0-5DFF-C353-9B53-62AD9846F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8902B-E1E5-89C8-A912-A394B942F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196C-03AA-0F48-8457-16E757BB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1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669514-7148-8FFC-77A6-A8873CEB2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8E611-5B4F-4BCC-9820-8823D1121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51193-6865-DD9E-9666-A0342FFB0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81964B-EB53-6E49-B5E7-F42677753122}" type="datetimeFigureOut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F7769-F060-6EB4-5679-20DC25816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5CAE8-CD04-6E0A-4B2F-C6D80A4EE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E6196C-03AA-0F48-8457-16E757BB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9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294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65E3B-C834-76AB-215F-5F5CDD725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1A43A0-4655-828B-BDB6-17033F29F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1B8D3-3003-600B-8EA6-2F98488A4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823" y="1454226"/>
            <a:ext cx="8824511" cy="49686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Their Troubled Hearts</a:t>
            </a:r>
          </a:p>
          <a:p>
            <a:pPr marL="0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Where is Jesus’ comfort?</a:t>
            </a:r>
          </a:p>
          <a:p>
            <a:r>
              <a:rPr lang="en-US" sz="3200" dirty="0">
                <a:solidFill>
                  <a:schemeClr val="bg1"/>
                </a:solidFill>
              </a:rPr>
              <a:t>If </a:t>
            </a:r>
            <a:r>
              <a:rPr lang="en-US" sz="3200" dirty="0">
                <a:solidFill>
                  <a:srgbClr val="FFC000"/>
                </a:solidFill>
              </a:rPr>
              <a:t>verses 1-3 </a:t>
            </a:r>
            <a:r>
              <a:rPr lang="en-US" sz="3200" dirty="0">
                <a:solidFill>
                  <a:schemeClr val="bg1"/>
                </a:solidFill>
              </a:rPr>
              <a:t>refer to heaven, the rest of the context is a shift in focus to their work in the kingdom by the Holy Spirit (</a:t>
            </a:r>
            <a:r>
              <a:rPr lang="en-US" sz="3200" dirty="0">
                <a:solidFill>
                  <a:srgbClr val="FFC000"/>
                </a:solidFill>
              </a:rPr>
              <a:t>v. 16</a:t>
            </a:r>
            <a:r>
              <a:rPr lang="en-US" sz="3200" dirty="0">
                <a:solidFill>
                  <a:schemeClr val="bg1"/>
                </a:solidFill>
              </a:rPr>
              <a:t>).</a:t>
            </a:r>
          </a:p>
          <a:p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vv. 1, 27</a:t>
            </a:r>
            <a:r>
              <a:rPr lang="en-US" sz="3200" dirty="0">
                <a:solidFill>
                  <a:schemeClr val="bg1"/>
                </a:solidFill>
              </a:rPr>
              <a:t>) – </a:t>
            </a:r>
            <a:r>
              <a:rPr lang="en-US" sz="3200" i="1" dirty="0">
                <a:solidFill>
                  <a:schemeClr val="bg1"/>
                </a:solidFill>
              </a:rPr>
              <a:t>“Let not your heart be troubled” </a:t>
            </a:r>
            <a:r>
              <a:rPr lang="en-US" sz="3200" dirty="0">
                <a:solidFill>
                  <a:schemeClr val="bg1"/>
                </a:solidFill>
              </a:rPr>
              <a:t>– act as bookends in the context.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whole upper room discourse is about their coming work in the kingdom, aided by the Holy Spirit.</a:t>
            </a:r>
          </a:p>
        </p:txBody>
      </p:sp>
    </p:spTree>
    <p:extLst>
      <p:ext uri="{BB962C8B-B14F-4D97-AF65-F5344CB8AC3E}">
        <p14:creationId xmlns:p14="http://schemas.microsoft.com/office/powerpoint/2010/main" val="37706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88020-E44F-8469-1FF9-6D275BB0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72AC07-E09E-29D1-1533-F176B0D4F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7E993-9FAD-1191-59B3-F1845539C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823" y="1454226"/>
            <a:ext cx="8824511" cy="4968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Jesus’ Comfort</a:t>
            </a:r>
          </a:p>
          <a:p>
            <a:pPr marL="0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His Exhortation (</a:t>
            </a:r>
            <a:r>
              <a:rPr lang="en-US" sz="3200" i="1" dirty="0">
                <a:solidFill>
                  <a:srgbClr val="FFC000"/>
                </a:solidFill>
              </a:rPr>
              <a:t>v. 1</a:t>
            </a:r>
            <a:r>
              <a:rPr lang="en-US" sz="3200" i="1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They believed in God concerning the promises and prophecies concerning the kingdom and salvation.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They are to believe in Jesus too – </a:t>
            </a:r>
            <a:r>
              <a:rPr lang="en-US" sz="3200" dirty="0">
                <a:solidFill>
                  <a:srgbClr val="FFC000"/>
                </a:solidFill>
              </a:rPr>
              <a:t>John 10:14-15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EX: Why is His departure necessary? – </a:t>
            </a:r>
            <a:r>
              <a:rPr lang="en-US" sz="3200" dirty="0">
                <a:solidFill>
                  <a:srgbClr val="FFC000"/>
                </a:solidFill>
              </a:rPr>
              <a:t>John 14:2; 16:7</a:t>
            </a:r>
          </a:p>
        </p:txBody>
      </p:sp>
    </p:spTree>
    <p:extLst>
      <p:ext uri="{BB962C8B-B14F-4D97-AF65-F5344CB8AC3E}">
        <p14:creationId xmlns:p14="http://schemas.microsoft.com/office/powerpoint/2010/main" val="52490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AB19E-8EC3-6424-6673-A45FAEF32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8E7AE1-5947-68BB-553B-9173D818E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4CE93-B67D-2907-B5D0-06A625757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823" y="1454226"/>
            <a:ext cx="8824511" cy="49686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Jesus’ Comfort</a:t>
            </a:r>
          </a:p>
          <a:p>
            <a:pPr marL="0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His leaving is to prepare a dwelling place for them. (</a:t>
            </a:r>
            <a:r>
              <a:rPr lang="en-US" sz="3200" i="1" dirty="0">
                <a:solidFill>
                  <a:srgbClr val="FFC000"/>
                </a:solidFill>
              </a:rPr>
              <a:t>v. 2</a:t>
            </a:r>
            <a:r>
              <a:rPr lang="en-US" sz="3200" i="1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Does heaven need preparing? – </a:t>
            </a:r>
            <a:r>
              <a:rPr lang="en-US" sz="3200" dirty="0">
                <a:solidFill>
                  <a:srgbClr val="FFC000"/>
                </a:solidFill>
              </a:rPr>
              <a:t>Matthew 25:34; Hebrews 11:16 </a:t>
            </a:r>
            <a:r>
              <a:rPr lang="en-US" sz="3200" dirty="0">
                <a:solidFill>
                  <a:schemeClr val="bg1"/>
                </a:solidFill>
              </a:rPr>
              <a:t>– already.</a:t>
            </a:r>
          </a:p>
          <a:p>
            <a:r>
              <a:rPr lang="en-US" sz="3200" dirty="0">
                <a:solidFill>
                  <a:schemeClr val="bg1"/>
                </a:solidFill>
              </a:rPr>
              <a:t>What preparation is needed? – </a:t>
            </a:r>
            <a:r>
              <a:rPr lang="en-US" sz="3200" dirty="0">
                <a:solidFill>
                  <a:srgbClr val="FFC000"/>
                </a:solidFill>
              </a:rPr>
              <a:t>John 13:8 </a:t>
            </a:r>
            <a:r>
              <a:rPr lang="en-US" sz="3200" dirty="0">
                <a:solidFill>
                  <a:schemeClr val="bg1"/>
                </a:solidFill>
              </a:rPr>
              <a:t>(washing); </a:t>
            </a:r>
            <a:r>
              <a:rPr lang="en-US" sz="3200" dirty="0">
                <a:solidFill>
                  <a:srgbClr val="FFC000"/>
                </a:solidFill>
              </a:rPr>
              <a:t>Hebrews 9:11-14 </a:t>
            </a:r>
            <a:r>
              <a:rPr lang="en-US" sz="3200" dirty="0">
                <a:solidFill>
                  <a:schemeClr val="bg1"/>
                </a:solidFill>
              </a:rPr>
              <a:t>(cleansing from sin to serve)</a:t>
            </a:r>
          </a:p>
          <a:p>
            <a:pPr marL="0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His coming is for their entrance into the place with Him. (</a:t>
            </a:r>
            <a:r>
              <a:rPr lang="en-US" sz="3200" i="1" dirty="0">
                <a:solidFill>
                  <a:srgbClr val="FFC000"/>
                </a:solidFill>
              </a:rPr>
              <a:t>vv. 3, 27-28</a:t>
            </a:r>
            <a:r>
              <a:rPr lang="en-US" sz="3200" i="1" dirty="0">
                <a:solidFill>
                  <a:schemeClr val="bg1"/>
                </a:solidFill>
              </a:rPr>
              <a:t>)</a:t>
            </a:r>
            <a:endParaRPr lang="en-US" sz="32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3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EAA14-89FF-9B5E-42E8-D85C93D13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5DB15F-19F2-DAC7-1D80-B323D8648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8E16D-CB42-73E6-B005-F3D3BF008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823" y="1454226"/>
            <a:ext cx="8824511" cy="4968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Jesus’ Coming</a:t>
            </a:r>
          </a:p>
          <a:p>
            <a:pPr marL="0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His coming is throughout the context.</a:t>
            </a:r>
          </a:p>
          <a:p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vv. 3, 18, 23, 28</a:t>
            </a:r>
            <a:r>
              <a:rPr lang="en-US" sz="3200" dirty="0">
                <a:solidFill>
                  <a:schemeClr val="bg1"/>
                </a:solidFill>
              </a:rPr>
              <a:t>) – all refer to His coming. All refer to the SAME coming. There is no evidence for a break in context.</a:t>
            </a:r>
          </a:p>
        </p:txBody>
      </p:sp>
    </p:spTree>
    <p:extLst>
      <p:ext uri="{BB962C8B-B14F-4D97-AF65-F5344CB8AC3E}">
        <p14:creationId xmlns:p14="http://schemas.microsoft.com/office/powerpoint/2010/main" val="148189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3C7E4-B4A1-1ABC-DE1D-1340D1FC6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8AFCBC-63A4-E06F-4625-B68F90788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AD2AA-11FE-0BB5-A9EB-60F8F085C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823" y="1454226"/>
            <a:ext cx="8824511" cy="49686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Jesus’ Coming</a:t>
            </a:r>
          </a:p>
          <a:p>
            <a:pPr marL="0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His coming is not literal, but representative in the person of the Holy Spirit. (</a:t>
            </a:r>
            <a:r>
              <a:rPr lang="en-US" sz="3200" i="1" dirty="0">
                <a:solidFill>
                  <a:srgbClr val="FFC000"/>
                </a:solidFill>
              </a:rPr>
              <a:t>vv. 15-18, 25-28</a:t>
            </a:r>
            <a:r>
              <a:rPr lang="en-US" sz="3200" i="1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Will send the </a:t>
            </a:r>
            <a:r>
              <a:rPr lang="en-US" sz="3200" i="1" dirty="0">
                <a:solidFill>
                  <a:schemeClr val="bg1"/>
                </a:solidFill>
              </a:rPr>
              <a:t>“Helper”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i="1" dirty="0" err="1">
                <a:solidFill>
                  <a:schemeClr val="bg1"/>
                </a:solidFill>
              </a:rPr>
              <a:t>paraklētos</a:t>
            </a:r>
            <a:r>
              <a:rPr lang="en-US" sz="3200" dirty="0">
                <a:solidFill>
                  <a:schemeClr val="bg1"/>
                </a:solidFill>
              </a:rPr>
              <a:t>) (</a:t>
            </a:r>
            <a:r>
              <a:rPr lang="en-US" sz="3200" dirty="0">
                <a:solidFill>
                  <a:srgbClr val="FFC000"/>
                </a:solidFill>
              </a:rPr>
              <a:t>vv. 15-18</a:t>
            </a:r>
            <a:r>
              <a:rPr lang="en-US" sz="3200" dirty="0">
                <a:solidFill>
                  <a:schemeClr val="bg1"/>
                </a:solidFill>
              </a:rPr>
              <a:t>).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The Holy Spirit – (</a:t>
            </a:r>
            <a:r>
              <a:rPr lang="en-US" sz="3200" dirty="0">
                <a:solidFill>
                  <a:srgbClr val="FFC000"/>
                </a:solidFill>
              </a:rPr>
              <a:t>vv. 17, 26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“another”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v. 16</a:t>
            </a:r>
            <a:r>
              <a:rPr lang="en-US" sz="3200" dirty="0">
                <a:solidFill>
                  <a:schemeClr val="bg1"/>
                </a:solidFill>
              </a:rPr>
              <a:t>) – </a:t>
            </a:r>
            <a:r>
              <a:rPr lang="en-US" sz="3200" i="1" dirty="0" err="1">
                <a:solidFill>
                  <a:schemeClr val="bg1"/>
                </a:solidFill>
              </a:rPr>
              <a:t>allos</a:t>
            </a:r>
            <a:r>
              <a:rPr lang="en-US" sz="3200" dirty="0">
                <a:solidFill>
                  <a:schemeClr val="bg1"/>
                </a:solidFill>
              </a:rPr>
              <a:t> – “another of the same sort” (VINE) (Like Jesus – cf. </a:t>
            </a:r>
            <a:r>
              <a:rPr lang="en-US" sz="3200" dirty="0">
                <a:solidFill>
                  <a:srgbClr val="FFC000"/>
                </a:solidFill>
              </a:rPr>
              <a:t>1 John 2:1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i="1" dirty="0" err="1">
                <a:solidFill>
                  <a:schemeClr val="bg1"/>
                </a:solidFill>
              </a:rPr>
              <a:t>paraklētos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He will not orphan them (</a:t>
            </a:r>
            <a:r>
              <a:rPr lang="en-US" sz="3200" dirty="0">
                <a:solidFill>
                  <a:srgbClr val="FFC000"/>
                </a:solidFill>
              </a:rPr>
              <a:t>v. 18</a:t>
            </a:r>
            <a:r>
              <a:rPr lang="en-US" sz="3200" dirty="0">
                <a:solidFill>
                  <a:schemeClr val="bg1"/>
                </a:solidFill>
              </a:rPr>
              <a:t>) (</a:t>
            </a:r>
            <a:r>
              <a:rPr lang="en-US" sz="3200" dirty="0">
                <a:solidFill>
                  <a:srgbClr val="FFC000"/>
                </a:solidFill>
              </a:rPr>
              <a:t>13:33</a:t>
            </a:r>
            <a:r>
              <a:rPr lang="en-US" sz="3200" dirty="0">
                <a:solidFill>
                  <a:schemeClr val="bg1"/>
                </a:solidFill>
              </a:rPr>
              <a:t>).</a:t>
            </a:r>
          </a:p>
          <a:p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v. 28</a:t>
            </a:r>
            <a:r>
              <a:rPr lang="en-US" sz="3200" dirty="0">
                <a:solidFill>
                  <a:schemeClr val="bg1"/>
                </a:solidFill>
              </a:rPr>
              <a:t>) – When? (</a:t>
            </a:r>
            <a:r>
              <a:rPr lang="en-US" sz="3200" dirty="0">
                <a:solidFill>
                  <a:srgbClr val="FFC000"/>
                </a:solidFill>
              </a:rPr>
              <a:t>v. 2</a:t>
            </a:r>
            <a:r>
              <a:rPr lang="en-US" sz="3200" dirty="0">
                <a:solidFill>
                  <a:schemeClr val="bg1"/>
                </a:solidFill>
              </a:rPr>
              <a:t>); How? (</a:t>
            </a:r>
            <a:r>
              <a:rPr lang="en-US" sz="3200" dirty="0">
                <a:solidFill>
                  <a:srgbClr val="FFC000"/>
                </a:solidFill>
              </a:rPr>
              <a:t>v. 18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36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95740-90C3-0B3C-B226-2CD426C61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F61D82-8DAB-F887-15BE-300589B12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05187-5E97-F218-6C43-5251C386D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823" y="1454226"/>
            <a:ext cx="8824511" cy="49686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Jesus’ Dwelling and Theirs</a:t>
            </a:r>
          </a:p>
          <a:p>
            <a:pPr marL="0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His dwelling and theirs is mutual throughout the context. (</a:t>
            </a:r>
            <a:r>
              <a:rPr lang="en-US" sz="3200" i="1" dirty="0">
                <a:solidFill>
                  <a:srgbClr val="FFC000"/>
                </a:solidFill>
              </a:rPr>
              <a:t>vv. 3, 19-24</a:t>
            </a:r>
            <a:r>
              <a:rPr lang="en-US" sz="3200" i="1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v. 3</a:t>
            </a:r>
            <a:r>
              <a:rPr lang="en-US" sz="3200" dirty="0">
                <a:solidFill>
                  <a:schemeClr val="bg1"/>
                </a:solidFill>
              </a:rPr>
              <a:t>) – will be with Him where He is.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vv. 19-21</a:t>
            </a:r>
            <a:r>
              <a:rPr lang="en-US" sz="3200" dirty="0">
                <a:solidFill>
                  <a:schemeClr val="bg1"/>
                </a:solidFill>
              </a:rPr>
              <a:t>) – they will see Him (</a:t>
            </a:r>
            <a:r>
              <a:rPr lang="en-US" sz="3200" dirty="0">
                <a:solidFill>
                  <a:srgbClr val="FFC000"/>
                </a:solidFill>
              </a:rPr>
              <a:t>cf. 2 Corinthians 5:7</a:t>
            </a:r>
            <a:r>
              <a:rPr lang="en-US" sz="3200" dirty="0">
                <a:solidFill>
                  <a:schemeClr val="bg1"/>
                </a:solidFill>
              </a:rPr>
              <a:t>) – given knowledge by Spirit.</a:t>
            </a:r>
          </a:p>
          <a:p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vv. 22-24</a:t>
            </a:r>
            <a:r>
              <a:rPr lang="en-US" sz="3200" dirty="0">
                <a:solidFill>
                  <a:schemeClr val="bg1"/>
                </a:solidFill>
              </a:rPr>
              <a:t>) – fellowship through obedience to the Spirit inspired word.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“home”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v. 23</a:t>
            </a:r>
            <a:r>
              <a:rPr lang="en-US" sz="3200" dirty="0">
                <a:solidFill>
                  <a:schemeClr val="bg1"/>
                </a:solidFill>
              </a:rPr>
              <a:t>) – </a:t>
            </a:r>
            <a:r>
              <a:rPr lang="en-US" sz="3200" i="1" dirty="0" err="1">
                <a:solidFill>
                  <a:schemeClr val="bg1"/>
                </a:solidFill>
              </a:rPr>
              <a:t>mone</a:t>
            </a:r>
            <a:r>
              <a:rPr lang="en-US" sz="3200" dirty="0">
                <a:solidFill>
                  <a:schemeClr val="bg1"/>
                </a:solidFill>
              </a:rPr>
              <a:t>̄ (2x all of scripture) – </a:t>
            </a:r>
            <a:r>
              <a:rPr lang="en-US" sz="3200" i="1" dirty="0">
                <a:solidFill>
                  <a:schemeClr val="bg1"/>
                </a:solidFill>
              </a:rPr>
              <a:t>“dwelling places”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v. 2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7553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445E8-9693-C166-3028-0C77008A2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14B442-0DD6-578E-C223-63FBE4492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528FE-6E44-AA81-6617-E64E39FBE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823" y="1454226"/>
            <a:ext cx="8824511" cy="4968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Jesus’ Dwelling and Theirs</a:t>
            </a:r>
          </a:p>
          <a:p>
            <a:pPr marL="0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His dwelling is by the Holy Spirit. (</a:t>
            </a:r>
            <a:r>
              <a:rPr lang="en-US" sz="3200" i="1" dirty="0">
                <a:solidFill>
                  <a:srgbClr val="FFC000"/>
                </a:solidFill>
              </a:rPr>
              <a:t>vv. 17, 23, 26, 28</a:t>
            </a:r>
            <a:r>
              <a:rPr lang="en-US" sz="3200" i="1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NOTE: (</a:t>
            </a:r>
            <a:r>
              <a:rPr lang="en-US" sz="3200" dirty="0">
                <a:solidFill>
                  <a:srgbClr val="FFC000"/>
                </a:solidFill>
              </a:rPr>
              <a:t>v. 29</a:t>
            </a:r>
            <a:r>
              <a:rPr lang="en-US" sz="3200" dirty="0">
                <a:solidFill>
                  <a:schemeClr val="bg1"/>
                </a:solidFill>
              </a:rPr>
              <a:t>) – these things will confirm their faith – if His coming back refers to His second and final coming, then their faith is not established until then.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</a:t>
            </a:r>
            <a:r>
              <a:rPr lang="en-US" sz="3200" i="1" dirty="0">
                <a:solidFill>
                  <a:schemeClr val="bg1"/>
                </a:solidFill>
              </a:rPr>
              <a:t>“many dwelling places” </a:t>
            </a:r>
            <a:r>
              <a:rPr lang="en-US" sz="3200" dirty="0">
                <a:solidFill>
                  <a:schemeClr val="bg1"/>
                </a:solidFill>
              </a:rPr>
              <a:t>in the </a:t>
            </a:r>
            <a:r>
              <a:rPr lang="en-US" sz="3200" i="1" dirty="0">
                <a:solidFill>
                  <a:schemeClr val="bg1"/>
                </a:solidFill>
              </a:rPr>
              <a:t>“Father’s house”</a:t>
            </a:r>
            <a:r>
              <a:rPr lang="en-US" sz="3200" dirty="0">
                <a:solidFill>
                  <a:schemeClr val="bg1"/>
                </a:solidFill>
              </a:rPr>
              <a:t> are places in the family of God, the spiritual kingdom/church. (</a:t>
            </a:r>
            <a:r>
              <a:rPr lang="en-US" sz="3200" dirty="0">
                <a:solidFill>
                  <a:srgbClr val="FFC000"/>
                </a:solidFill>
              </a:rPr>
              <a:t>cf. Eph. 2:4-7, 19-22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345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F3201-E4D1-70D2-769F-71485D479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BA0019-AD44-F97C-296D-B1C4EDA74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1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5700B-291E-D9C4-8D1D-7DBEB9CE2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07110E-AB7B-563B-B357-15AA892FB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6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49B935-E318-C51B-EF3A-EE53B0A71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9FE42-0779-F6DE-93C1-2CA1CA85B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823" y="1454226"/>
            <a:ext cx="8824511" cy="4968607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Questions to Answer</a:t>
            </a:r>
          </a:p>
          <a:p>
            <a:pPr marL="0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What is “My Father’s house” referring to?</a:t>
            </a:r>
          </a:p>
          <a:p>
            <a:pPr marL="228600" lvl="1">
              <a:spcBef>
                <a:spcPts val="1000"/>
              </a:spcBef>
            </a:pPr>
            <a:r>
              <a:rPr lang="en-US" sz="3200" i="1" dirty="0">
                <a:solidFill>
                  <a:schemeClr val="bg1"/>
                </a:solidFill>
              </a:rPr>
              <a:t>“house”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 err="1">
                <a:solidFill>
                  <a:schemeClr val="bg1"/>
                </a:solidFill>
              </a:rPr>
              <a:t>oikia</a:t>
            </a:r>
            <a:r>
              <a:rPr lang="en-US" sz="3200" dirty="0">
                <a:solidFill>
                  <a:schemeClr val="bg1"/>
                </a:solidFill>
              </a:rPr>
              <a:t>; “is akin to </a:t>
            </a:r>
            <a:r>
              <a:rPr lang="en-US" sz="3200" i="1" dirty="0">
                <a:solidFill>
                  <a:schemeClr val="bg1"/>
                </a:solidFill>
              </a:rPr>
              <a:t>oikos</a:t>
            </a:r>
            <a:r>
              <a:rPr lang="en-US" sz="3200" dirty="0">
                <a:solidFill>
                  <a:schemeClr val="bg1"/>
                </a:solidFill>
              </a:rPr>
              <a:t>, and used much in the same way” (VINE) (5x in John)</a:t>
            </a:r>
          </a:p>
          <a:p>
            <a:pPr marL="685800" lvl="2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“(1) a structure used as a dwelling, house; (2) social unit within a dwelling, household, family” (BDAG)</a:t>
            </a:r>
          </a:p>
        </p:txBody>
      </p:sp>
    </p:spTree>
    <p:extLst>
      <p:ext uri="{BB962C8B-B14F-4D97-AF65-F5344CB8AC3E}">
        <p14:creationId xmlns:p14="http://schemas.microsoft.com/office/powerpoint/2010/main" val="337595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1254E-807C-C18E-C12D-5640BE887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F73E56-D836-34EB-F03F-4177C220F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98226-6C17-F60C-9499-F0A964503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823" y="1454226"/>
            <a:ext cx="8824511" cy="4968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Questions to Answer</a:t>
            </a:r>
          </a:p>
          <a:p>
            <a:pPr marL="0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What is “My Father’s house” referring to?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Temple? – </a:t>
            </a:r>
            <a:r>
              <a:rPr lang="en-US" sz="3200" dirty="0">
                <a:solidFill>
                  <a:srgbClr val="FFC000"/>
                </a:solidFill>
              </a:rPr>
              <a:t>John 2:15-16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i="1" dirty="0">
                <a:solidFill>
                  <a:schemeClr val="bg1"/>
                </a:solidFill>
              </a:rPr>
              <a:t>oikos</a:t>
            </a:r>
            <a:r>
              <a:rPr lang="en-US" sz="3200" dirty="0">
                <a:solidFill>
                  <a:schemeClr val="bg1"/>
                </a:solidFill>
              </a:rPr>
              <a:t>); (</a:t>
            </a:r>
            <a:r>
              <a:rPr lang="en-US" sz="3200" i="1" dirty="0" err="1">
                <a:solidFill>
                  <a:schemeClr val="bg1"/>
                </a:solidFill>
              </a:rPr>
              <a:t>oikia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dirty="0">
                <a:solidFill>
                  <a:srgbClr val="FFC000"/>
                </a:solidFill>
              </a:rPr>
              <a:t>John 11:31; 12:3</a:t>
            </a:r>
            <a:r>
              <a:rPr lang="en-US" sz="3200" dirty="0">
                <a:solidFill>
                  <a:schemeClr val="bg1"/>
                </a:solidFill>
              </a:rPr>
              <a:t> – physical structure)</a:t>
            </a:r>
          </a:p>
        </p:txBody>
      </p:sp>
    </p:spTree>
    <p:extLst>
      <p:ext uri="{BB962C8B-B14F-4D97-AF65-F5344CB8AC3E}">
        <p14:creationId xmlns:p14="http://schemas.microsoft.com/office/powerpoint/2010/main" val="241236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36B0E-35C1-6D33-44B9-BB83CDCDE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95B28B-F569-E46B-CE81-0EBD931DD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5D2B3-FB43-A20C-399D-D4ED8A5FD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823" y="1454226"/>
            <a:ext cx="8824511" cy="4968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Questions to Answer</a:t>
            </a:r>
          </a:p>
          <a:p>
            <a:pPr marL="0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What is “My Father’s house” referring to?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Family? – </a:t>
            </a:r>
            <a:r>
              <a:rPr lang="en-US" sz="3200" dirty="0">
                <a:solidFill>
                  <a:srgbClr val="FFC000"/>
                </a:solidFill>
              </a:rPr>
              <a:t>John 4:53; 8:35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i="1" dirty="0" err="1">
                <a:solidFill>
                  <a:schemeClr val="bg1"/>
                </a:solidFill>
              </a:rPr>
              <a:t>oikia</a:t>
            </a:r>
            <a:r>
              <a:rPr lang="en-US" sz="3200" dirty="0">
                <a:solidFill>
                  <a:schemeClr val="bg1"/>
                </a:solidFill>
              </a:rPr>
              <a:t>) (of God)</a:t>
            </a:r>
          </a:p>
          <a:p>
            <a:pPr marL="685800" lvl="2">
              <a:spcBef>
                <a:spcPts val="1000"/>
              </a:spcBef>
            </a:pPr>
            <a:r>
              <a:rPr lang="en-US" sz="3200" i="1" dirty="0">
                <a:solidFill>
                  <a:schemeClr val="bg1"/>
                </a:solidFill>
              </a:rPr>
              <a:t>Oikos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dirty="0">
                <a:solidFill>
                  <a:srgbClr val="FFC000"/>
                </a:solidFill>
              </a:rPr>
              <a:t>1 Timothy 3:15; Hebrews 3:5-6; 10:21; 1 Peter 2:5; 4:17</a:t>
            </a:r>
            <a:r>
              <a:rPr lang="en-US" sz="3200" dirty="0">
                <a:solidFill>
                  <a:schemeClr val="bg1"/>
                </a:solidFill>
              </a:rPr>
              <a:t> – of God.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Heaven? – </a:t>
            </a:r>
            <a:r>
              <a:rPr lang="en-US" sz="3200" dirty="0">
                <a:solidFill>
                  <a:srgbClr val="FFC000"/>
                </a:solidFill>
              </a:rPr>
              <a:t>Psalm 33:13-14</a:t>
            </a:r>
          </a:p>
          <a:p>
            <a:pPr marL="685800" lvl="2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NOTE: </a:t>
            </a:r>
            <a:r>
              <a:rPr lang="en-US" sz="3200" i="1" dirty="0" err="1">
                <a:solidFill>
                  <a:schemeClr val="bg1"/>
                </a:solidFill>
              </a:rPr>
              <a:t>oikia</a:t>
            </a:r>
            <a:r>
              <a:rPr lang="en-US" sz="3200" dirty="0">
                <a:solidFill>
                  <a:schemeClr val="bg1"/>
                </a:solidFill>
              </a:rPr>
              <a:t> and </a:t>
            </a:r>
            <a:r>
              <a:rPr lang="en-US" sz="3200" i="1" dirty="0">
                <a:solidFill>
                  <a:schemeClr val="bg1"/>
                </a:solidFill>
              </a:rPr>
              <a:t>oikos</a:t>
            </a:r>
            <a:r>
              <a:rPr lang="en-US" sz="3200" dirty="0">
                <a:solidFill>
                  <a:schemeClr val="bg1"/>
                </a:solidFill>
              </a:rPr>
              <a:t> are never used in the scripture, LXX or NT, in reference to heaven. (cf. </a:t>
            </a:r>
            <a:r>
              <a:rPr lang="en-US" sz="3200" dirty="0">
                <a:solidFill>
                  <a:srgbClr val="FFC000"/>
                </a:solidFill>
              </a:rPr>
              <a:t>Acts 7:47-40 </a:t>
            </a:r>
            <a:r>
              <a:rPr lang="en-US" sz="3200" dirty="0">
                <a:solidFill>
                  <a:schemeClr val="bg1"/>
                </a:solidFill>
              </a:rPr>
              <a:t>– in negative).</a:t>
            </a:r>
          </a:p>
        </p:txBody>
      </p:sp>
    </p:spTree>
    <p:extLst>
      <p:ext uri="{BB962C8B-B14F-4D97-AF65-F5344CB8AC3E}">
        <p14:creationId xmlns:p14="http://schemas.microsoft.com/office/powerpoint/2010/main" val="332189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E9FAA-0F0C-F963-B284-1456F5966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B942DC-2E8C-CA00-03B7-73EA095BB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266EB-6F23-C4B4-F0C1-1CF079279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823" y="1454226"/>
            <a:ext cx="8824511" cy="4968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Questions to Answer</a:t>
            </a:r>
          </a:p>
          <a:p>
            <a:pPr marL="0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What is “My Father’s house” referring to?</a:t>
            </a:r>
          </a:p>
          <a:p>
            <a:pPr marL="0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What are the “many dwelling places?” (NASB)</a:t>
            </a:r>
          </a:p>
          <a:p>
            <a:pPr marL="228600" lvl="1">
              <a:spcBef>
                <a:spcPts val="1000"/>
              </a:spcBef>
            </a:pPr>
            <a:r>
              <a:rPr lang="en-US" sz="3200" i="1" dirty="0" err="1">
                <a:solidFill>
                  <a:schemeClr val="bg1"/>
                </a:solidFill>
              </a:rPr>
              <a:t>mone</a:t>
            </a:r>
            <a:r>
              <a:rPr lang="en-US" sz="3200" i="1" dirty="0">
                <a:solidFill>
                  <a:schemeClr val="bg1"/>
                </a:solidFill>
              </a:rPr>
              <a:t>̄</a:t>
            </a:r>
            <a:r>
              <a:rPr lang="en-US" sz="3200" dirty="0">
                <a:solidFill>
                  <a:schemeClr val="bg1"/>
                </a:solidFill>
              </a:rPr>
              <a:t> – a staying, i.e. residence (the act or the place) (STRONG) (2x – </a:t>
            </a:r>
            <a:r>
              <a:rPr lang="en-US" sz="3200" dirty="0">
                <a:solidFill>
                  <a:srgbClr val="FFC000"/>
                </a:solidFill>
              </a:rPr>
              <a:t>John 14:2, 23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685800" lvl="2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“There is nothing in the word to indicate separate compartments in heaven” (VINE)</a:t>
            </a:r>
          </a:p>
          <a:p>
            <a:pPr marL="228600" lvl="1">
              <a:spcBef>
                <a:spcPts val="1000"/>
              </a:spcBef>
            </a:pPr>
            <a:r>
              <a:rPr lang="en-US" sz="3200" i="1" dirty="0">
                <a:solidFill>
                  <a:schemeClr val="bg1"/>
                </a:solidFill>
              </a:rPr>
              <a:t>“mansions” </a:t>
            </a:r>
            <a:r>
              <a:rPr lang="en-US" sz="3200" dirty="0">
                <a:solidFill>
                  <a:schemeClr val="bg1"/>
                </a:solidFill>
              </a:rPr>
              <a:t>(KJV, ASV, NKJV)</a:t>
            </a:r>
          </a:p>
          <a:p>
            <a:pPr marL="228600" lvl="1">
              <a:spcBef>
                <a:spcPts val="1000"/>
              </a:spcBef>
            </a:pPr>
            <a:r>
              <a:rPr lang="en-US" sz="3200" i="1" dirty="0">
                <a:solidFill>
                  <a:schemeClr val="bg1"/>
                </a:solidFill>
              </a:rPr>
              <a:t>“dwelling places” </a:t>
            </a:r>
            <a:r>
              <a:rPr lang="en-US" sz="3200" dirty="0">
                <a:solidFill>
                  <a:schemeClr val="bg1"/>
                </a:solidFill>
              </a:rPr>
              <a:t>(NASB, LSB); </a:t>
            </a:r>
            <a:r>
              <a:rPr lang="en-US" sz="3200" i="1" dirty="0">
                <a:solidFill>
                  <a:schemeClr val="bg1"/>
                </a:solidFill>
              </a:rPr>
              <a:t>“rooms” </a:t>
            </a:r>
            <a:r>
              <a:rPr lang="en-US" sz="3200" dirty="0">
                <a:solidFill>
                  <a:schemeClr val="bg1"/>
                </a:solidFill>
              </a:rPr>
              <a:t>(ESV) </a:t>
            </a:r>
          </a:p>
        </p:txBody>
      </p:sp>
    </p:spTree>
    <p:extLst>
      <p:ext uri="{BB962C8B-B14F-4D97-AF65-F5344CB8AC3E}">
        <p14:creationId xmlns:p14="http://schemas.microsoft.com/office/powerpoint/2010/main" val="36313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D3DEA-D558-0A79-F340-1A41E4844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9D1622-5AEE-273E-2C9C-DCE264AD6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AF445-AD7D-3E1E-2BEF-1F7545A8C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823" y="1454226"/>
            <a:ext cx="8824511" cy="49686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Questions to Answer</a:t>
            </a:r>
          </a:p>
          <a:p>
            <a:pPr marL="0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What is “My Father’s house” referring to?</a:t>
            </a:r>
          </a:p>
          <a:p>
            <a:pPr marL="0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What are the “many dwelling places?” (NASB)</a:t>
            </a:r>
          </a:p>
          <a:p>
            <a:pPr marL="0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How will Jesus “come again?”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Is </a:t>
            </a:r>
            <a:r>
              <a:rPr lang="en-US" sz="3200" dirty="0">
                <a:solidFill>
                  <a:srgbClr val="FFC000"/>
                </a:solidFill>
              </a:rPr>
              <a:t>John 14:1-3 </a:t>
            </a:r>
            <a:r>
              <a:rPr lang="en-US" sz="3200" dirty="0">
                <a:solidFill>
                  <a:schemeClr val="bg1"/>
                </a:solidFill>
              </a:rPr>
              <a:t>a reference to Jesus’ second, personal coming?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Will Jesus come in another way? (I.e. not personal/literal?)</a:t>
            </a:r>
          </a:p>
          <a:p>
            <a:pPr marL="685800" lvl="2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Via the Holy Spirit – </a:t>
            </a:r>
            <a:r>
              <a:rPr lang="en-US" sz="3200" dirty="0">
                <a:solidFill>
                  <a:srgbClr val="FFC000"/>
                </a:solidFill>
              </a:rPr>
              <a:t>John 14:18</a:t>
            </a:r>
          </a:p>
          <a:p>
            <a:pPr marL="685800" lvl="2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Via the preaching of the gospel – </a:t>
            </a:r>
            <a:r>
              <a:rPr lang="en-US" sz="3200" dirty="0">
                <a:solidFill>
                  <a:srgbClr val="FFC000"/>
                </a:solidFill>
              </a:rPr>
              <a:t>Acts 3:26 </a:t>
            </a:r>
          </a:p>
        </p:txBody>
      </p:sp>
    </p:spTree>
    <p:extLst>
      <p:ext uri="{BB962C8B-B14F-4D97-AF65-F5344CB8AC3E}">
        <p14:creationId xmlns:p14="http://schemas.microsoft.com/office/powerpoint/2010/main" val="1937046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61924-FE6F-D7B2-0CD0-2A1E408B8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7505A8-5782-EA72-FBEC-AFDBBF575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7C51E-2E77-813C-7968-C2DA7C7B5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823" y="1454226"/>
            <a:ext cx="8824511" cy="49686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b="1" dirty="0">
                <a:solidFill>
                  <a:schemeClr val="bg1"/>
                </a:solidFill>
              </a:rPr>
              <a:t>Questions to Answer</a:t>
            </a:r>
          </a:p>
          <a:p>
            <a:pPr marL="0" indent="0">
              <a:buNone/>
            </a:pPr>
            <a:r>
              <a:rPr lang="en-US" sz="3500" i="1" dirty="0">
                <a:solidFill>
                  <a:schemeClr val="bg1"/>
                </a:solidFill>
              </a:rPr>
              <a:t>What is “My Father’s house” referring to?</a:t>
            </a:r>
          </a:p>
          <a:p>
            <a:pPr marL="0" indent="0">
              <a:buNone/>
            </a:pPr>
            <a:r>
              <a:rPr lang="en-US" sz="3500" i="1" dirty="0">
                <a:solidFill>
                  <a:schemeClr val="bg1"/>
                </a:solidFill>
              </a:rPr>
              <a:t>What are the “many dwelling places?” (NASB)</a:t>
            </a:r>
          </a:p>
          <a:p>
            <a:pPr marL="0" indent="0">
              <a:buNone/>
            </a:pPr>
            <a:r>
              <a:rPr lang="en-US" sz="3500" i="1" dirty="0">
                <a:solidFill>
                  <a:schemeClr val="bg1"/>
                </a:solidFill>
              </a:rPr>
              <a:t>How will Jesus “come again?”</a:t>
            </a:r>
          </a:p>
          <a:p>
            <a:pPr marL="0" indent="0">
              <a:buNone/>
            </a:pPr>
            <a:r>
              <a:rPr lang="en-US" sz="3500" i="1" dirty="0">
                <a:solidFill>
                  <a:schemeClr val="bg1"/>
                </a:solidFill>
              </a:rPr>
              <a:t>When Jesus receives them to Himself where will they be?</a:t>
            </a:r>
          </a:p>
          <a:p>
            <a:pPr marL="228600" lvl="1">
              <a:spcBef>
                <a:spcPts val="1000"/>
              </a:spcBef>
            </a:pPr>
            <a:r>
              <a:rPr lang="en-US" sz="3500" dirty="0">
                <a:solidFill>
                  <a:schemeClr val="bg1"/>
                </a:solidFill>
              </a:rPr>
              <a:t>Heaven? – </a:t>
            </a:r>
            <a:r>
              <a:rPr lang="en-US" sz="3500" dirty="0">
                <a:solidFill>
                  <a:srgbClr val="FFC000"/>
                </a:solidFill>
              </a:rPr>
              <a:t>John 17:24; 1 Thessalonians 4:17</a:t>
            </a:r>
          </a:p>
          <a:p>
            <a:pPr marL="228600" lvl="1">
              <a:spcBef>
                <a:spcPts val="1000"/>
              </a:spcBef>
            </a:pPr>
            <a:r>
              <a:rPr lang="en-US" sz="3500" dirty="0">
                <a:solidFill>
                  <a:schemeClr val="bg1"/>
                </a:solidFill>
              </a:rPr>
              <a:t>Heavenly places now? – </a:t>
            </a:r>
            <a:r>
              <a:rPr lang="en-US" sz="3500" dirty="0">
                <a:solidFill>
                  <a:srgbClr val="FFC000"/>
                </a:solidFill>
              </a:rPr>
              <a:t>Ephesians 2:4-6</a:t>
            </a:r>
          </a:p>
          <a:p>
            <a:pPr marL="228600" lvl="1">
              <a:spcBef>
                <a:spcPts val="1000"/>
              </a:spcBef>
            </a:pPr>
            <a:r>
              <a:rPr lang="en-US" sz="3500" dirty="0">
                <a:solidFill>
                  <a:schemeClr val="bg1"/>
                </a:solidFill>
              </a:rPr>
              <a:t>Kingdom now? – </a:t>
            </a:r>
            <a:r>
              <a:rPr lang="en-US" sz="3500" dirty="0">
                <a:solidFill>
                  <a:srgbClr val="FFC000"/>
                </a:solidFill>
              </a:rPr>
              <a:t>Matthew 26:29</a:t>
            </a:r>
          </a:p>
          <a:p>
            <a:pPr marL="228600" lvl="1">
              <a:spcBef>
                <a:spcPts val="1000"/>
              </a:spcBef>
            </a:pPr>
            <a:r>
              <a:rPr lang="en-US" sz="3500" dirty="0">
                <a:solidFill>
                  <a:schemeClr val="bg1"/>
                </a:solidFill>
              </a:rPr>
              <a:t>As they do His work now? – </a:t>
            </a:r>
            <a:r>
              <a:rPr lang="en-US" sz="3500" dirty="0">
                <a:solidFill>
                  <a:srgbClr val="FFC000"/>
                </a:solidFill>
              </a:rPr>
              <a:t>Matthew 28:20</a:t>
            </a:r>
          </a:p>
        </p:txBody>
      </p:sp>
    </p:spTree>
    <p:extLst>
      <p:ext uri="{BB962C8B-B14F-4D97-AF65-F5344CB8AC3E}">
        <p14:creationId xmlns:p14="http://schemas.microsoft.com/office/powerpoint/2010/main" val="1704854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62D45-3B79-BD4E-BF4D-FAAD004B0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18E97B-F56C-EA7B-971F-74BD4426C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078C0-2466-2095-8D7D-547CA955D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823" y="1454226"/>
            <a:ext cx="8824511" cy="4968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Their Troubled Hearts</a:t>
            </a:r>
          </a:p>
          <a:p>
            <a:pPr marL="0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Why were their hearts troubled?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Their position in the kingdom – </a:t>
            </a:r>
            <a:r>
              <a:rPr lang="en-US" sz="3200" dirty="0">
                <a:solidFill>
                  <a:srgbClr val="FFC000"/>
                </a:solidFill>
              </a:rPr>
              <a:t>Luke 22:24-30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Their foretold scattering – </a:t>
            </a:r>
            <a:r>
              <a:rPr lang="en-US" sz="3200" dirty="0">
                <a:solidFill>
                  <a:srgbClr val="FFC000"/>
                </a:solidFill>
              </a:rPr>
              <a:t>Matthew 26:31</a:t>
            </a:r>
          </a:p>
          <a:p>
            <a:r>
              <a:rPr lang="en-US" sz="3200" dirty="0">
                <a:solidFill>
                  <a:schemeClr val="bg1"/>
                </a:solidFill>
              </a:rPr>
              <a:t>Jesus’ departure – </a:t>
            </a:r>
            <a:r>
              <a:rPr lang="en-US" sz="3200" dirty="0">
                <a:solidFill>
                  <a:srgbClr val="FFC000"/>
                </a:solidFill>
              </a:rPr>
              <a:t>John 13:33, 36; 16:5-6</a:t>
            </a:r>
          </a:p>
          <a:p>
            <a:r>
              <a:rPr lang="en-US" sz="3200" dirty="0">
                <a:solidFill>
                  <a:schemeClr val="bg1"/>
                </a:solidFill>
              </a:rPr>
              <a:t>NOTE: Their focus for Jesus’ entire ministry has been on the coming kingdom. (cf. </a:t>
            </a:r>
            <a:r>
              <a:rPr lang="en-US" sz="3200" dirty="0">
                <a:solidFill>
                  <a:srgbClr val="FFC000"/>
                </a:solidFill>
              </a:rPr>
              <a:t>Acts 1:6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0835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1053</Words>
  <Application>Microsoft Macintosh PowerPoint</Application>
  <PresentationFormat>Widescreen</PresentationFormat>
  <Paragraphs>80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7</cp:revision>
  <dcterms:created xsi:type="dcterms:W3CDTF">2025-01-25T15:11:24Z</dcterms:created>
  <dcterms:modified xsi:type="dcterms:W3CDTF">2025-01-25T16:02:57Z</dcterms:modified>
</cp:coreProperties>
</file>