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9" r:id="rId15"/>
    <p:sldId id="271" r:id="rId16"/>
    <p:sldId id="272" r:id="rId17"/>
    <p:sldId id="273" r:id="rId18"/>
    <p:sldId id="274" r:id="rId19"/>
    <p:sldId id="260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>
      <p:cViewPr varScale="1">
        <p:scale>
          <a:sx n="111" d="100"/>
          <a:sy n="111" d="100"/>
        </p:scale>
        <p:origin x="5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34C12-13EA-714D-8F4E-17A62D6DEF08}" type="datetimeFigureOut">
              <a:rPr lang="en-US" smtClean="0"/>
              <a:t>1/18/25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47753-05A6-4640-80C7-FBD0487D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9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47753-05A6-4640-80C7-FBD0487D14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4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540A1-1DAA-ABFC-D827-F30FD45DD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753246-C4EE-583B-7805-CA88411719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CC18E3-1D62-5CD5-269B-122C9E6F46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5B974-0AA7-D12D-E738-26401F7CEB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47753-05A6-4640-80C7-FBD0487D14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40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7253C-1807-B63A-262D-79CAD97B9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B6F0D3-C553-BD04-E980-DF20D1967B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DD30CD-6845-853E-A2A0-BDA33B44B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448AD-62BB-A58C-8C93-9D7DC5D2AE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47753-05A6-4640-80C7-FBD0487D14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25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2C9FC-E1E3-7F1A-48C5-C43C7E584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44BAC8-FD3E-7B57-E755-79F554D2D9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BC833E-F795-327A-B1C4-E4A4CDA7BB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2F429-7AFC-BA8D-AAC2-2DDEBBCF2B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47753-05A6-4640-80C7-FBD0487D14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81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1E16D-FD34-A676-43E0-A12EE8BF6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3C54E8-7385-14E0-1F26-02FBEE24D0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DF4594-DC9C-A971-9EAC-6F6843A157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7C5B9-EF32-ABC3-A592-7EDFC30A96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47753-05A6-4640-80C7-FBD0487D14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4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B12B4-CDBF-BF31-DDE7-5F8A52CA9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6F16F9-073D-9F73-7D13-7C263A1EE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274E1-499C-271B-20E8-DC647CCC3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CABD-17DB-0C42-8C6C-1F8712F3A6F1}" type="datetimeFigureOut">
              <a:rPr lang="en-US" smtClean="0"/>
              <a:t>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F0B29-ADB5-E09A-2E91-8E6C98189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72AF3-1820-8530-9F73-59172C3C1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D763-F1E5-2A4F-AC37-AFA4AE038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5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2984-25B6-7C8E-C127-5D85E96E0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B7FE4-8E41-6630-C9EF-232B96559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A3E8D-72E9-9BFB-A843-0753F5B0A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CABD-17DB-0C42-8C6C-1F8712F3A6F1}" type="datetimeFigureOut">
              <a:rPr lang="en-US" smtClean="0"/>
              <a:t>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15D5A-EB4E-4735-414F-23C6D4D6B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7C7EC-7295-E679-DCE2-14DE466AA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D763-F1E5-2A4F-AC37-AFA4AE038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9F74C4-2B8C-8712-60EE-F90D1600D1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EECF9-0BA0-4A0F-05D5-31B1FA1C3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2EBD-F4BC-A68A-4E8F-4C2DEDBF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CABD-17DB-0C42-8C6C-1F8712F3A6F1}" type="datetimeFigureOut">
              <a:rPr lang="en-US" smtClean="0"/>
              <a:t>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6C6BF-DF1C-3400-9968-2A08C7E2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BE08C-F0AA-4958-E191-EF5AC5B10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D763-F1E5-2A4F-AC37-AFA4AE038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5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4150C-72C3-1B34-FA89-741A796F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17D3E-6AFE-FFBA-5498-D820D84D2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68E89-A35A-F739-6A05-A14BD390E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CABD-17DB-0C42-8C6C-1F8712F3A6F1}" type="datetimeFigureOut">
              <a:rPr lang="en-US" smtClean="0"/>
              <a:t>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6B1F6-4280-1CE2-7970-D32443C1F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38F01-FF71-359F-D012-FA476F5B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D763-F1E5-2A4F-AC37-AFA4AE038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7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20B7-C32F-7D75-D834-0BEF8C3B7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86D3E-8757-AB5B-1829-625123747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8945A-C076-73E4-4041-79E4A98BF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CABD-17DB-0C42-8C6C-1F8712F3A6F1}" type="datetimeFigureOut">
              <a:rPr lang="en-US" smtClean="0"/>
              <a:t>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A95C5-0BF1-3323-1621-9C8991614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68687-0399-3D3B-4560-CC5108B8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D763-F1E5-2A4F-AC37-AFA4AE038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0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EB576-306C-B7A8-8E82-6375EF2EB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5766D-26E7-924F-4DB5-EFA22E402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35D30-C078-7044-0B18-440A497EE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DB8B9-393D-768C-8E13-7D795B80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CABD-17DB-0C42-8C6C-1F8712F3A6F1}" type="datetimeFigureOut">
              <a:rPr lang="en-US" smtClean="0"/>
              <a:t>1/18/25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63D49-C683-2B78-F474-C71AEBA04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06480-BEB7-D84D-6FA5-CA949D094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D763-F1E5-2A4F-AC37-AFA4AE038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5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12678-6255-5EDA-94E6-44D1B239C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4BF46-C9DB-4494-C4CD-53BAA8EA7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7EF76-83DB-4E41-EB06-D54161436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4EABC7-0952-EDFF-EC6C-C466E7DA6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0618B-B0F9-2138-D04F-0B3B8C0726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4B3DD-5213-8924-09D3-5A93DEA2E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CABD-17DB-0C42-8C6C-1F8712F3A6F1}" type="datetimeFigureOut">
              <a:rPr lang="en-US" smtClean="0"/>
              <a:t>1/18/25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141E98-FCF5-23C8-EEC6-4DD2AB63F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70C0CF-3AF7-A6DA-F1B1-BB513000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D763-F1E5-2A4F-AC37-AFA4AE038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265B9-4041-5E6D-EFFE-5581C70CD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CB7AB5-A90A-1989-65E1-08F207C1F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CABD-17DB-0C42-8C6C-1F8712F3A6F1}" type="datetimeFigureOut">
              <a:rPr lang="en-US" smtClean="0"/>
              <a:t>1/18/25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C4FC65-327E-4AE5-ECC4-19BFF6E88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3E630-C4FF-BA27-3B55-EF89E145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D763-F1E5-2A4F-AC37-AFA4AE038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1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460EF9-B014-4068-B211-17EABE34B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CABD-17DB-0C42-8C6C-1F8712F3A6F1}" type="datetimeFigureOut">
              <a:rPr lang="en-US" smtClean="0"/>
              <a:t>1/18/25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607634-2866-C381-8642-E2F41715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FD5F8-B922-4416-177D-C9886956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D763-F1E5-2A4F-AC37-AFA4AE038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5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3C450-F44C-1167-F959-E1E93D860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43FDF-0623-C798-D96D-49DF36904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4524D-6951-6BEC-0564-21E916AE0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2E00B-6C63-ED5C-EABF-D46D1613D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CABD-17DB-0C42-8C6C-1F8712F3A6F1}" type="datetimeFigureOut">
              <a:rPr lang="en-US" smtClean="0"/>
              <a:t>1/18/25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E5594-C6A2-5A3B-E411-13FE50C82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64283-B2F2-CDA9-2AF9-E8473FDEB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D763-F1E5-2A4F-AC37-AFA4AE038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7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3E1CD-D442-875F-2F4F-372A7313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89BCD3-EF2C-3446-D3D6-E0AC649E0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0ADFC-8EDC-9CE0-455F-9A1E5442E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277E9-EC67-A6C1-8BCB-81B7B1290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CABD-17DB-0C42-8C6C-1F8712F3A6F1}" type="datetimeFigureOut">
              <a:rPr lang="en-US" smtClean="0"/>
              <a:t>1/18/25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9EDE9-3E0D-ECDA-832A-025C283B8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C3F02-B977-18D8-F311-FEF808CE0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D763-F1E5-2A4F-AC37-AFA4AE038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1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96F61D-039B-369A-C040-5EA21DABD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7112A-15CC-3C9F-7A72-CEF2894FE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66B5-F0CB-6BBB-6DF8-CE07EDEC5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3DCABD-17DB-0C42-8C6C-1F8712F3A6F1}" type="datetimeFigureOut">
              <a:rPr lang="en-US" smtClean="0"/>
              <a:t>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3751B-A3B8-865E-4C58-FC08EB559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6E02D-3F9F-B50F-4822-14555E9C7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F3D763-F1E5-2A4F-AC37-AFA4AE038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9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841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23CB2-CC8F-A86B-879D-7D8BA1C89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A042C1-0B89-AF63-7B99-0115DDB64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F32C6-CAE7-CCFD-2EB1-66AA93BED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910" y="2038119"/>
            <a:ext cx="6742324" cy="4494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The Work </a:t>
            </a:r>
            <a:r>
              <a:rPr lang="en-US" sz="3600" dirty="0"/>
              <a:t>(</a:t>
            </a:r>
            <a:r>
              <a:rPr lang="en-US" sz="3600" i="1" dirty="0"/>
              <a:t>Acts 6:1-7</a:t>
            </a:r>
            <a:r>
              <a:rPr lang="en-US" sz="3600" dirty="0"/>
              <a:t>)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To </a:t>
            </a:r>
            <a:r>
              <a:rPr lang="en-US" sz="3200" i="1" dirty="0"/>
              <a:t>“serve tables” </a:t>
            </a:r>
            <a:r>
              <a:rPr lang="en-US" sz="3200" dirty="0"/>
              <a:t>(</a:t>
            </a:r>
            <a:r>
              <a:rPr lang="en-US" sz="3200" i="1" dirty="0"/>
              <a:t>v. 2</a:t>
            </a:r>
            <a:r>
              <a:rPr lang="en-US" sz="3200" dirty="0"/>
              <a:t>)</a:t>
            </a:r>
            <a:endParaRPr lang="en-US" sz="2800" dirty="0"/>
          </a:p>
          <a:p>
            <a:pPr marL="685800" lvl="2">
              <a:spcBef>
                <a:spcPts val="1000"/>
              </a:spcBef>
            </a:pPr>
            <a:r>
              <a:rPr lang="en-US" sz="3200" dirty="0"/>
              <a:t>(v. 1) – </a:t>
            </a:r>
            <a:r>
              <a:rPr lang="en-US" sz="3200" i="1" dirty="0"/>
              <a:t>“daily distribution” </a:t>
            </a:r>
            <a:r>
              <a:rPr lang="en-US" sz="3200" dirty="0"/>
              <a:t>(</a:t>
            </a:r>
            <a:r>
              <a:rPr lang="en-US" sz="3200" i="1" dirty="0"/>
              <a:t>cf. Acts 2:44-45; 4:34-35</a:t>
            </a:r>
            <a:r>
              <a:rPr lang="en-US" sz="3200" dirty="0"/>
              <a:t>)</a:t>
            </a:r>
          </a:p>
          <a:p>
            <a:pPr marL="685800" lvl="2">
              <a:spcBef>
                <a:spcPts val="1000"/>
              </a:spcBef>
            </a:pPr>
            <a:r>
              <a:rPr lang="en-US" sz="3200" dirty="0"/>
              <a:t>(</a:t>
            </a:r>
            <a:r>
              <a:rPr lang="en-US" sz="3200" i="1" dirty="0"/>
              <a:t>vv. 2-3</a:t>
            </a:r>
            <a:r>
              <a:rPr lang="en-US" sz="3200" dirty="0"/>
              <a:t>) – appointed to the </a:t>
            </a:r>
            <a:r>
              <a:rPr lang="en-US" sz="3200" i="1" dirty="0"/>
              <a:t>“business” </a:t>
            </a:r>
            <a:r>
              <a:rPr lang="en-US" sz="3200" dirty="0"/>
              <a:t>– </a:t>
            </a:r>
            <a:r>
              <a:rPr lang="en-US" sz="3200" i="1" dirty="0" err="1"/>
              <a:t>chreia</a:t>
            </a:r>
            <a:r>
              <a:rPr lang="en-US" sz="3200" i="1" dirty="0"/>
              <a:t> </a:t>
            </a:r>
            <a:r>
              <a:rPr lang="en-US" sz="3200" dirty="0"/>
              <a:t>– “an activity that is needed, office, duty, service” (BDAG)</a:t>
            </a:r>
          </a:p>
        </p:txBody>
      </p:sp>
    </p:spTree>
    <p:extLst>
      <p:ext uri="{BB962C8B-B14F-4D97-AF65-F5344CB8AC3E}">
        <p14:creationId xmlns:p14="http://schemas.microsoft.com/office/powerpoint/2010/main" val="212666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EA38E-EE70-F8BE-D411-70862DC84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3DEB37-904D-8AF3-620D-A56064ADE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9E121-99C7-9A40-0550-B48C818F1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910" y="2038119"/>
            <a:ext cx="6742324" cy="44948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b="1" dirty="0"/>
              <a:t>The Work </a:t>
            </a:r>
            <a:r>
              <a:rPr lang="en-US" sz="3900" dirty="0"/>
              <a:t>(</a:t>
            </a:r>
            <a:r>
              <a:rPr lang="en-US" sz="3900" i="1" dirty="0"/>
              <a:t>Acts 6:1-7</a:t>
            </a:r>
            <a:r>
              <a:rPr lang="en-US" sz="3900" dirty="0"/>
              <a:t>)</a:t>
            </a:r>
          </a:p>
          <a:p>
            <a:pPr marL="228600" lvl="1">
              <a:spcBef>
                <a:spcPts val="1000"/>
              </a:spcBef>
            </a:pPr>
            <a:r>
              <a:rPr lang="en-US" sz="3500" dirty="0"/>
              <a:t>To </a:t>
            </a:r>
            <a:r>
              <a:rPr lang="en-US" sz="3500" i="1" dirty="0"/>
              <a:t>“serve tables” </a:t>
            </a:r>
            <a:r>
              <a:rPr lang="en-US" sz="3500" dirty="0"/>
              <a:t>(</a:t>
            </a:r>
            <a:r>
              <a:rPr lang="en-US" sz="3500" i="1" dirty="0"/>
              <a:t>v. 2</a:t>
            </a:r>
            <a:r>
              <a:rPr lang="en-US" sz="3500" dirty="0"/>
              <a:t>)</a:t>
            </a:r>
          </a:p>
          <a:p>
            <a:pPr marL="685800" lvl="2">
              <a:spcBef>
                <a:spcPts val="1000"/>
              </a:spcBef>
            </a:pPr>
            <a:r>
              <a:rPr lang="en-US" sz="3500" i="1" dirty="0"/>
              <a:t>“tables” </a:t>
            </a:r>
            <a:r>
              <a:rPr lang="en-US" sz="3500" dirty="0"/>
              <a:t>– which food sat upon, or money (moneychangers).</a:t>
            </a:r>
          </a:p>
          <a:p>
            <a:pPr marL="1143000" lvl="3">
              <a:spcBef>
                <a:spcPts val="1000"/>
              </a:spcBef>
            </a:pPr>
            <a:r>
              <a:rPr lang="en-US" sz="3500" dirty="0"/>
              <a:t>I.e. providing service for physical needs.</a:t>
            </a:r>
          </a:p>
          <a:p>
            <a:pPr marL="9525" lvl="2" indent="219075">
              <a:spcBef>
                <a:spcPts val="1000"/>
              </a:spcBef>
            </a:pPr>
            <a:r>
              <a:rPr lang="en-US" sz="3500" b="1" dirty="0"/>
              <a:t>Generally</a:t>
            </a:r>
            <a:r>
              <a:rPr lang="en-US" sz="3500" dirty="0"/>
              <a:t> – ANY work needing to be done, specially set apart and assigned by the elders to the deacons.</a:t>
            </a:r>
          </a:p>
        </p:txBody>
      </p:sp>
    </p:spTree>
    <p:extLst>
      <p:ext uri="{BB962C8B-B14F-4D97-AF65-F5344CB8AC3E}">
        <p14:creationId xmlns:p14="http://schemas.microsoft.com/office/powerpoint/2010/main" val="267605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7A4E7-9C76-3574-30C0-A8F859AD8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3856BC-3EB1-F423-C781-BA1D84448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69B24-9F33-3E8E-C862-8716156FD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910" y="2038119"/>
            <a:ext cx="6742324" cy="4494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The Importance of the Work</a:t>
            </a:r>
            <a:endParaRPr lang="en-US" sz="3600" dirty="0"/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Observed in the fact that it is a product of God’s mind – </a:t>
            </a:r>
            <a:r>
              <a:rPr lang="en-US" sz="3200" i="1" dirty="0"/>
              <a:t>Ephesians 3:10-11; Philippians 1:1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The work relieves others to execute more important spiritual work:</a:t>
            </a:r>
          </a:p>
          <a:p>
            <a:pPr marL="685800" lvl="2">
              <a:spcBef>
                <a:spcPts val="1000"/>
              </a:spcBef>
            </a:pPr>
            <a:r>
              <a:rPr lang="en-US" sz="3200" b="1" dirty="0"/>
              <a:t>Apostles</a:t>
            </a:r>
            <a:r>
              <a:rPr lang="en-US" sz="3200" dirty="0"/>
              <a:t> – </a:t>
            </a:r>
            <a:r>
              <a:rPr lang="en-US" sz="3200" i="1" dirty="0"/>
              <a:t>Acts 6:2, 4</a:t>
            </a:r>
            <a:r>
              <a:rPr lang="en-US" sz="3200" dirty="0"/>
              <a:t>; </a:t>
            </a:r>
            <a:r>
              <a:rPr lang="en-US" sz="3200" b="1" dirty="0"/>
              <a:t>Elders</a:t>
            </a:r>
            <a:r>
              <a:rPr lang="en-US" sz="3200" dirty="0"/>
              <a:t> – </a:t>
            </a:r>
            <a:r>
              <a:rPr lang="en-US" sz="3200" i="1" dirty="0"/>
              <a:t>Acts 20:28-31; 1 Peter 5:1-5</a:t>
            </a:r>
            <a:r>
              <a:rPr lang="en-US" sz="3200" dirty="0"/>
              <a:t>; </a:t>
            </a:r>
            <a:r>
              <a:rPr lang="en-US" sz="3200" b="1" dirty="0"/>
              <a:t>Preachers</a:t>
            </a:r>
            <a:r>
              <a:rPr lang="en-US" sz="3200" dirty="0"/>
              <a:t> – </a:t>
            </a:r>
            <a:r>
              <a:rPr lang="en-US" sz="3200" i="1" dirty="0"/>
              <a:t>1 Timothy 4:12-16</a:t>
            </a:r>
          </a:p>
        </p:txBody>
      </p:sp>
    </p:spTree>
    <p:extLst>
      <p:ext uri="{BB962C8B-B14F-4D97-AF65-F5344CB8AC3E}">
        <p14:creationId xmlns:p14="http://schemas.microsoft.com/office/powerpoint/2010/main" val="203711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F5419-C4C8-B898-ED13-E28C9FDFF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20D00B-F4C6-1926-40AB-862107CA7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8F7F0-D82A-756F-8564-92D1CBDA1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910" y="2038119"/>
            <a:ext cx="6742324" cy="44948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The Importance of the Work</a:t>
            </a:r>
            <a:endParaRPr lang="en-US" sz="3600" dirty="0"/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Through relief provided, the word of God is furthered – </a:t>
            </a:r>
            <a:r>
              <a:rPr lang="en-US" sz="3200" i="1" dirty="0"/>
              <a:t>Acts 6:2, 4, 7</a:t>
            </a:r>
          </a:p>
          <a:p>
            <a:pPr marL="685800" lvl="2">
              <a:spcBef>
                <a:spcPts val="1000"/>
              </a:spcBef>
            </a:pPr>
            <a:r>
              <a:rPr lang="en-US" sz="3200" dirty="0"/>
              <a:t>Anything necessary for the work of the church to be carried out is assigned to deacons by the elders to ensure the efficient execution of the Lord’s will – </a:t>
            </a:r>
            <a:r>
              <a:rPr lang="en-US" sz="3200" i="1" dirty="0"/>
              <a:t>Evangelism, Edification, Benevolence</a:t>
            </a:r>
          </a:p>
          <a:p>
            <a:pPr marL="228600" lvl="1">
              <a:spcBef>
                <a:spcPts val="1000"/>
              </a:spcBef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008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85CA4-B20D-C944-142A-03ECC0700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79E10D-4A70-BB6B-349C-FFEEF58E4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A9B3B2-F1BD-DA41-BC0D-6B9543D8B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44" y="3855904"/>
            <a:ext cx="11567711" cy="26881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Spiritual</a:t>
            </a:r>
            <a:endParaRPr lang="en-US" sz="3600" dirty="0"/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Full of Holy Spirit (</a:t>
            </a:r>
            <a:r>
              <a:rPr lang="en-US" sz="3200" i="1" dirty="0"/>
              <a:t>Acts 6:3</a:t>
            </a:r>
            <a:r>
              <a:rPr lang="en-US" sz="3200" dirty="0"/>
              <a:t>) – </a:t>
            </a:r>
            <a:r>
              <a:rPr lang="en-US" sz="3200" i="1" dirty="0"/>
              <a:t>Eph. 5:18; Col. 3:16; Gal. 5:22-23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Full of Wisdom (</a:t>
            </a:r>
            <a:r>
              <a:rPr lang="en-US" sz="3200" i="1" dirty="0"/>
              <a:t>Acts 6:3</a:t>
            </a:r>
            <a:r>
              <a:rPr lang="en-US" sz="3200" dirty="0"/>
              <a:t>) – </a:t>
            </a:r>
            <a:r>
              <a:rPr lang="en-US" sz="3200" i="1" dirty="0"/>
              <a:t>James 1:5; 3:13, 17-18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Holding the Mystery of the Faith with a Pure Conscience (</a:t>
            </a:r>
            <a:r>
              <a:rPr lang="en-US" sz="3200" i="1" dirty="0"/>
              <a:t>1 Tim. 3:9</a:t>
            </a:r>
            <a:r>
              <a:rPr lang="en-US" sz="3200" dirty="0"/>
              <a:t>) – </a:t>
            </a:r>
            <a:r>
              <a:rPr lang="en-US" sz="3200" i="1" dirty="0"/>
              <a:t>1 Tim. 1:19; 3:16; Jude 3</a:t>
            </a:r>
          </a:p>
          <a:p>
            <a:pPr marL="228600" lvl="1">
              <a:spcBef>
                <a:spcPts val="1000"/>
              </a:spcBef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671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64E33-FDC2-55E6-82A2-7B43C8B94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58D991-6412-91E7-4048-13321DA32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9CC963-945D-A187-BF7C-CA34896BF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44" y="3855904"/>
            <a:ext cx="11567711" cy="26881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Character</a:t>
            </a:r>
            <a:endParaRPr lang="en-US" sz="3600" dirty="0"/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Of Good Reputation (</a:t>
            </a:r>
            <a:r>
              <a:rPr lang="en-US" sz="3200" i="1" dirty="0"/>
              <a:t>Acts 6:3</a:t>
            </a:r>
            <a:r>
              <a:rPr lang="en-US" sz="3200" dirty="0"/>
              <a:t>) – </a:t>
            </a:r>
            <a:r>
              <a:rPr lang="en-US" sz="3200" i="1" dirty="0"/>
              <a:t>1 Timothy 3:7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Reverent (</a:t>
            </a:r>
            <a:r>
              <a:rPr lang="en-US" sz="3200" i="1" dirty="0"/>
              <a:t>1 Timothy 3:8</a:t>
            </a:r>
            <a:r>
              <a:rPr lang="en-US" sz="3200" dirty="0"/>
              <a:t>) – </a:t>
            </a:r>
            <a:r>
              <a:rPr lang="en-US" sz="3200" i="1" dirty="0"/>
              <a:t>“men of dignity” (NASB); “dignified” (ESV); “grave” (KJV); “serious” (RSV)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Not Double-Tongued (</a:t>
            </a:r>
            <a:r>
              <a:rPr lang="en-US" sz="3200" i="1" dirty="0"/>
              <a:t>1 Timothy 3:8</a:t>
            </a:r>
            <a:r>
              <a:rPr lang="en-US" sz="3200" dirty="0"/>
              <a:t>) – </a:t>
            </a:r>
            <a:r>
              <a:rPr lang="en-US" sz="3200" i="1" dirty="0"/>
              <a:t>Acts 5:1-11</a:t>
            </a:r>
          </a:p>
          <a:p>
            <a:pPr marL="228600" lvl="1">
              <a:spcBef>
                <a:spcPts val="1000"/>
              </a:spcBef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954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548BC-F1FA-8C83-8C8F-E8E87CEBA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68FF72-A83E-236B-993F-05E903F15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2D19E0C-AEB2-8101-4F7E-22C512798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44" y="3855904"/>
            <a:ext cx="11567711" cy="26881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Character</a:t>
            </a:r>
            <a:endParaRPr lang="en-US" sz="3600" dirty="0"/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Not Given to Much Wine (</a:t>
            </a:r>
            <a:r>
              <a:rPr lang="en-US" sz="3200" i="1" dirty="0"/>
              <a:t>1 Timothy 3:8</a:t>
            </a:r>
            <a:r>
              <a:rPr lang="en-US" sz="3200" dirty="0"/>
              <a:t>) – </a:t>
            </a:r>
            <a:r>
              <a:rPr lang="en-US" sz="3200" i="1" dirty="0"/>
              <a:t>1 Peter 4:3; 1 Tim. 3:3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Not Greedy for Money (</a:t>
            </a:r>
            <a:r>
              <a:rPr lang="en-US" sz="3200" i="1" dirty="0"/>
              <a:t>1 Timothy 3:8</a:t>
            </a:r>
            <a:r>
              <a:rPr lang="en-US" sz="3200" dirty="0"/>
              <a:t>) – </a:t>
            </a:r>
            <a:r>
              <a:rPr lang="en-US" sz="3200" i="1" dirty="0"/>
              <a:t>1 Timothy 6:9-10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Tested (</a:t>
            </a:r>
            <a:r>
              <a:rPr lang="en-US" sz="3200" i="1" dirty="0"/>
              <a:t>1 Timothy 3:10</a:t>
            </a:r>
            <a:r>
              <a:rPr lang="en-US" sz="3200" dirty="0"/>
              <a:t>) – </a:t>
            </a:r>
            <a:r>
              <a:rPr lang="en-US" sz="3200" i="1" dirty="0"/>
              <a:t>cf. Acts 6:3, 5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Blameless (</a:t>
            </a:r>
            <a:r>
              <a:rPr lang="en-US" sz="3200" i="1" dirty="0"/>
              <a:t>1 Timothy 3:10</a:t>
            </a:r>
            <a:r>
              <a:rPr lang="en-US" sz="3200" dirty="0"/>
              <a:t>) – no accusation can be sustained.</a:t>
            </a:r>
          </a:p>
        </p:txBody>
      </p:sp>
    </p:spTree>
    <p:extLst>
      <p:ext uri="{BB962C8B-B14F-4D97-AF65-F5344CB8AC3E}">
        <p14:creationId xmlns:p14="http://schemas.microsoft.com/office/powerpoint/2010/main" val="180591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66D92-EC66-32BD-6D28-AD590885A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3540C4-8A3E-C788-73E7-48876EB26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639A0E-86A8-0B2B-4357-63463AD72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44" y="3855904"/>
            <a:ext cx="11567711" cy="2688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Domestic</a:t>
            </a:r>
            <a:endParaRPr lang="en-US" sz="3600" dirty="0"/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Husband of One Wife (</a:t>
            </a:r>
            <a:r>
              <a:rPr lang="en-US" sz="3200" i="1" dirty="0"/>
              <a:t>1 Timothy 3:12</a:t>
            </a:r>
            <a:r>
              <a:rPr lang="en-US" sz="3200" dirty="0"/>
              <a:t>) – faithfully married male.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Ruling Children and Own House Well (</a:t>
            </a:r>
            <a:r>
              <a:rPr lang="en-US" sz="3200" i="1" dirty="0"/>
              <a:t>1 Timothy 3:12</a:t>
            </a:r>
            <a:r>
              <a:rPr lang="en-US" sz="3200" dirty="0"/>
              <a:t>) – </a:t>
            </a:r>
            <a:r>
              <a:rPr lang="en-US" sz="3200" i="1" dirty="0"/>
              <a:t>Eph. 5:25-33; Col. 3:21; Eph. 6:4; Col. 4:1; Mark 10 42-45</a:t>
            </a:r>
          </a:p>
        </p:txBody>
      </p:sp>
    </p:spTree>
    <p:extLst>
      <p:ext uri="{BB962C8B-B14F-4D97-AF65-F5344CB8AC3E}">
        <p14:creationId xmlns:p14="http://schemas.microsoft.com/office/powerpoint/2010/main" val="278895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0AEFF-5A14-46A8-BE1F-C9297859E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9DC2CF-1752-B376-0A56-5821E63B0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72A2DF5-A43F-8960-8091-BCA4203BB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44" y="3855904"/>
            <a:ext cx="11567711" cy="2688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Domestic</a:t>
            </a:r>
            <a:endParaRPr lang="en-US" sz="3600" dirty="0"/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Deacons’ Wives (</a:t>
            </a:r>
            <a:r>
              <a:rPr lang="en-US" sz="3200" i="1" dirty="0"/>
              <a:t>1 Timothy 3:11</a:t>
            </a:r>
            <a:r>
              <a:rPr lang="en-US" sz="3200" dirty="0"/>
              <a:t>) – Reverent, Not Slanderers, Temperate, Faithful in All Things</a:t>
            </a:r>
          </a:p>
        </p:txBody>
      </p:sp>
    </p:spTree>
    <p:extLst>
      <p:ext uri="{BB962C8B-B14F-4D97-AF65-F5344CB8AC3E}">
        <p14:creationId xmlns:p14="http://schemas.microsoft.com/office/powerpoint/2010/main" val="351200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67078-01D8-8898-A20E-D1C590027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5B7AD5-CEFA-6A40-9848-DC3ACDBDA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82938-4E13-D99B-D1CA-C4189E336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229" y="1991638"/>
            <a:ext cx="5557582" cy="36826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/>
              <a:t>1 Timothy 3:13</a:t>
            </a:r>
          </a:p>
          <a:p>
            <a:pPr marL="0" indent="0" algn="ctr">
              <a:buNone/>
            </a:pPr>
            <a:r>
              <a:rPr lang="en-US" sz="4400" dirty="0"/>
              <a:t>Obtain a Good Standing</a:t>
            </a:r>
          </a:p>
          <a:p>
            <a:pPr marL="0" indent="0" algn="ctr">
              <a:buNone/>
            </a:pPr>
            <a:endParaRPr lang="en-US" sz="900" dirty="0"/>
          </a:p>
          <a:p>
            <a:pPr marL="0" indent="0" algn="ctr">
              <a:buNone/>
            </a:pPr>
            <a:r>
              <a:rPr lang="en-US" sz="4400" dirty="0"/>
              <a:t>Obtain Great Boldness in the Faith</a:t>
            </a:r>
          </a:p>
        </p:txBody>
      </p:sp>
    </p:spTree>
    <p:extLst>
      <p:ext uri="{BB962C8B-B14F-4D97-AF65-F5344CB8AC3E}">
        <p14:creationId xmlns:p14="http://schemas.microsoft.com/office/powerpoint/2010/main" val="45432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088CE-8313-BB16-DBBB-FFC016DFA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F13B67-E7ED-04A2-BA08-A40069C98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1DDB0-6986-A2B7-3F4D-87FC064E7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772DDA-6BA5-7C0A-654B-A6A40D1DB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0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FE4D80-792D-6556-6DAC-41A2E52AB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E40E7-6053-ED72-231A-9BBBF157A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910" y="2038119"/>
            <a:ext cx="6742324" cy="4494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Terminology </a:t>
            </a:r>
            <a:r>
              <a:rPr lang="en-US" sz="3600" dirty="0"/>
              <a:t>(</a:t>
            </a:r>
            <a:r>
              <a:rPr lang="en-US" sz="3600" i="1" dirty="0" err="1"/>
              <a:t>diakonos</a:t>
            </a:r>
            <a:r>
              <a:rPr lang="en-US" sz="3600" dirty="0"/>
              <a:t>)</a:t>
            </a:r>
            <a:endParaRPr lang="en-US" sz="3600" b="1" dirty="0"/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“probably from an obsolete </a:t>
            </a:r>
            <a:r>
              <a:rPr lang="el-GR" sz="2800" dirty="0" err="1"/>
              <a:t>διάκω</a:t>
            </a:r>
            <a:r>
              <a:rPr lang="el-GR" sz="2800" dirty="0"/>
              <a:t> </a:t>
            </a:r>
            <a:r>
              <a:rPr lang="en-US" sz="2800" dirty="0" err="1"/>
              <a:t>diako</a:t>
            </a:r>
            <a:r>
              <a:rPr lang="en-US" sz="2800" dirty="0"/>
              <a:t>̄ (to run on errands); an attendant, i.e. (genitive case) a waiter (at table or in other menial duties)” (STRONG)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“primarily denotes a “servant,” whether as doing servile work, or as an attendant rendering free service, without particular reference to its character.” (VINE) </a:t>
            </a:r>
          </a:p>
        </p:txBody>
      </p:sp>
    </p:spTree>
    <p:extLst>
      <p:ext uri="{BB962C8B-B14F-4D97-AF65-F5344CB8AC3E}">
        <p14:creationId xmlns:p14="http://schemas.microsoft.com/office/powerpoint/2010/main" val="268055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C5979-5ED8-2D1A-4977-182C57C66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590421-6027-C5D4-D733-62C0E74ED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8EBB3-517C-9931-2BE2-EF067BAFA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910" y="2038119"/>
            <a:ext cx="6742324" cy="4494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Terminology </a:t>
            </a:r>
            <a:r>
              <a:rPr lang="en-US" sz="3600" dirty="0"/>
              <a:t>(</a:t>
            </a:r>
            <a:r>
              <a:rPr lang="en-US" sz="3600" i="1" dirty="0" err="1"/>
              <a:t>diakonos</a:t>
            </a:r>
            <a:r>
              <a:rPr lang="en-US" sz="3600" dirty="0"/>
              <a:t>)</a:t>
            </a:r>
            <a:endParaRPr lang="en-US" sz="3600" b="1" dirty="0"/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Descriptive of work – </a:t>
            </a:r>
            <a:r>
              <a:rPr lang="en-US" sz="3200" i="1" dirty="0"/>
              <a:t>“let them serve as deacons</a:t>
            </a:r>
            <a:r>
              <a:rPr lang="en-US" sz="3200" dirty="0"/>
              <a:t> (</a:t>
            </a:r>
            <a:r>
              <a:rPr lang="en-US" sz="3200" i="1" dirty="0" err="1"/>
              <a:t>diakoneo</a:t>
            </a:r>
            <a:r>
              <a:rPr lang="en-US" sz="3200" dirty="0"/>
              <a:t>̄, verb)” (</a:t>
            </a:r>
            <a:r>
              <a:rPr lang="en-US" sz="3200" i="1" dirty="0"/>
              <a:t>1 Timothy 3:10</a:t>
            </a:r>
            <a:r>
              <a:rPr lang="en-US" sz="3200" dirty="0"/>
              <a:t>)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Christ (</a:t>
            </a:r>
            <a:r>
              <a:rPr lang="en-US" sz="3200" i="1" dirty="0"/>
              <a:t>Romans 15:8</a:t>
            </a:r>
            <a:r>
              <a:rPr lang="en-US" sz="3200" dirty="0"/>
              <a:t>); Apostles (</a:t>
            </a:r>
            <a:r>
              <a:rPr lang="en-US" sz="3200" i="1" dirty="0"/>
              <a:t>Mark 9:35</a:t>
            </a:r>
            <a:r>
              <a:rPr lang="en-US" sz="3200" dirty="0"/>
              <a:t>); Evangelists (</a:t>
            </a:r>
            <a:r>
              <a:rPr lang="en-US" sz="3200" i="1" dirty="0"/>
              <a:t>Ephesians 6:21</a:t>
            </a:r>
            <a:r>
              <a:rPr lang="en-US" sz="3200" dirty="0"/>
              <a:t>); Disciples (</a:t>
            </a:r>
            <a:r>
              <a:rPr lang="en-US" sz="3200" i="1" dirty="0"/>
              <a:t>John 12:26</a:t>
            </a:r>
            <a:r>
              <a:rPr lang="en-US" sz="3200" dirty="0"/>
              <a:t>); Civil Authorities (</a:t>
            </a:r>
            <a:r>
              <a:rPr lang="en-US" sz="3200" i="1" dirty="0"/>
              <a:t>Romans 13:4</a:t>
            </a:r>
            <a:r>
              <a:rPr lang="en-US" sz="3200" dirty="0"/>
              <a:t>)</a:t>
            </a:r>
          </a:p>
          <a:p>
            <a:pPr marL="228600" lvl="1">
              <a:spcBef>
                <a:spcPts val="10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092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79107-0FAA-2C7F-2077-27C71307A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3FC141-9676-7F4B-2052-E51A2994F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C73CA-E49D-AD64-E368-0AE0FC796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910" y="2038119"/>
            <a:ext cx="6742324" cy="44948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900" b="1" dirty="0"/>
              <a:t>Terminology </a:t>
            </a:r>
            <a:r>
              <a:rPr lang="en-US" sz="3900" dirty="0"/>
              <a:t>(</a:t>
            </a:r>
            <a:r>
              <a:rPr lang="en-US" sz="3900" i="1" dirty="0" err="1"/>
              <a:t>diakonos</a:t>
            </a:r>
            <a:r>
              <a:rPr lang="en-US" sz="3900" dirty="0"/>
              <a:t>)</a:t>
            </a:r>
            <a:endParaRPr lang="en-US" sz="3900" b="1" dirty="0"/>
          </a:p>
          <a:p>
            <a:pPr marL="228600" lvl="1">
              <a:spcBef>
                <a:spcPts val="1000"/>
              </a:spcBef>
            </a:pPr>
            <a:r>
              <a:rPr lang="en-US" sz="3500" dirty="0"/>
              <a:t>In an official sense – </a:t>
            </a:r>
            <a:r>
              <a:rPr lang="en-US" sz="3500" i="1" dirty="0"/>
              <a:t>Philippians 1:1</a:t>
            </a:r>
          </a:p>
          <a:p>
            <a:pPr marL="685800" lvl="2">
              <a:spcBef>
                <a:spcPts val="1000"/>
              </a:spcBef>
            </a:pPr>
            <a:r>
              <a:rPr lang="en-US" sz="3000" dirty="0"/>
              <a:t>“(1) generally of a person who renders helpful service servant, helper (MT 20.26; possibly RO 16.1); (2) as an official in the church; deacon,” (ALGNT)</a:t>
            </a:r>
          </a:p>
          <a:p>
            <a:pPr marL="685800" lvl="2">
              <a:spcBef>
                <a:spcPts val="1000"/>
              </a:spcBef>
            </a:pPr>
            <a:r>
              <a:rPr lang="en-US" sz="3000" dirty="0"/>
              <a:t>“one who gets </a:t>
            </a:r>
            <a:r>
              <a:rPr lang="en-US" sz="3000" dirty="0" err="1"/>
              <a:t>someth</a:t>
            </a:r>
            <a:r>
              <a:rPr lang="en-US" sz="3000" dirty="0"/>
              <a:t>. done, at the behest of a superior, assistant to someone” (BDAG)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2067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B638D-9B5F-C124-99C3-39AB95D43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1027DE-9F2F-CFF3-F49A-9880D2BEB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F25D8-00E9-88E0-BCD9-BABC6FFF6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910" y="2038119"/>
            <a:ext cx="6742324" cy="4494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Terminology </a:t>
            </a:r>
            <a:r>
              <a:rPr lang="en-US" sz="3600" dirty="0"/>
              <a:t>(</a:t>
            </a:r>
            <a:r>
              <a:rPr lang="en-US" sz="3600" i="1" dirty="0" err="1"/>
              <a:t>diakonos</a:t>
            </a:r>
            <a:r>
              <a:rPr lang="en-US" sz="3600" dirty="0"/>
              <a:t>)</a:t>
            </a:r>
            <a:endParaRPr lang="en-US" sz="3600" b="1" dirty="0"/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In an official sense – </a:t>
            </a:r>
            <a:r>
              <a:rPr lang="en-US" sz="3200" i="1" dirty="0"/>
              <a:t>Philippians 1:1</a:t>
            </a:r>
          </a:p>
          <a:p>
            <a:pPr marL="685800" lvl="2">
              <a:spcBef>
                <a:spcPts val="1000"/>
              </a:spcBef>
            </a:pPr>
            <a:r>
              <a:rPr lang="en-US" sz="3200" dirty="0"/>
              <a:t>In Jerusalem – </a:t>
            </a:r>
            <a:r>
              <a:rPr lang="en-US" sz="3200" i="1" dirty="0"/>
              <a:t>Acts 6:1-6</a:t>
            </a:r>
          </a:p>
          <a:p>
            <a:pPr marL="685800" lvl="2">
              <a:spcBef>
                <a:spcPts val="1000"/>
              </a:spcBef>
            </a:pPr>
            <a:r>
              <a:rPr lang="en-US" sz="3200" dirty="0"/>
              <a:t>In Philippi – </a:t>
            </a:r>
            <a:r>
              <a:rPr lang="en-US" sz="3200" i="1" dirty="0"/>
              <a:t>Philippians 1:1</a:t>
            </a:r>
          </a:p>
          <a:p>
            <a:pPr marL="685800" lvl="2">
              <a:spcBef>
                <a:spcPts val="1000"/>
              </a:spcBef>
            </a:pPr>
            <a:r>
              <a:rPr lang="en-US" sz="3200" dirty="0"/>
              <a:t>In Ephesus – </a:t>
            </a:r>
            <a:r>
              <a:rPr lang="en-US" sz="3200" i="1" dirty="0"/>
              <a:t>1 Timothy 3:8-13</a:t>
            </a:r>
          </a:p>
        </p:txBody>
      </p:sp>
    </p:spTree>
    <p:extLst>
      <p:ext uri="{BB962C8B-B14F-4D97-AF65-F5344CB8AC3E}">
        <p14:creationId xmlns:p14="http://schemas.microsoft.com/office/powerpoint/2010/main" val="419753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F6CAA-2754-4E5E-FC3F-7DB881360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6641D2-4A6B-5EFD-4550-4AC3CD26E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3151D-E530-F05F-C8E4-923EEB05B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910" y="2038119"/>
            <a:ext cx="6742324" cy="4494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What the Work is Not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A deacon’s work is not preaching/teaching – </a:t>
            </a:r>
            <a:r>
              <a:rPr lang="en-US" sz="3200" i="1" dirty="0"/>
              <a:t>Acts 6:2, 4</a:t>
            </a:r>
          </a:p>
          <a:p>
            <a:pPr marL="685800" lvl="2">
              <a:spcBef>
                <a:spcPts val="1000"/>
              </a:spcBef>
            </a:pPr>
            <a:r>
              <a:rPr lang="en-US" sz="3200" dirty="0"/>
              <a:t>One who is a deacon can also do the work of preaching and teaching, but his work as a deacon is distinct from that – </a:t>
            </a:r>
            <a:r>
              <a:rPr lang="en-US" sz="3200" i="1" dirty="0"/>
              <a:t>Acts 6:5, 8, 10; 8:4-5; 21:8</a:t>
            </a:r>
          </a:p>
        </p:txBody>
      </p:sp>
    </p:spTree>
    <p:extLst>
      <p:ext uri="{BB962C8B-B14F-4D97-AF65-F5344CB8AC3E}">
        <p14:creationId xmlns:p14="http://schemas.microsoft.com/office/powerpoint/2010/main" val="176239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9FB09-2629-8689-3DC6-643DE5C1D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41792D-389C-5D7B-2152-0A3E37DC7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B8BAA-337C-2D13-8013-976E3D4A5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910" y="2038119"/>
            <a:ext cx="6742324" cy="4494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What the Work is Not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A deacon’s work is not oversight/shepherding – </a:t>
            </a:r>
            <a:r>
              <a:rPr lang="en-US" sz="3200" i="1" dirty="0"/>
              <a:t>Acts 6:2 </a:t>
            </a:r>
            <a:r>
              <a:rPr lang="en-US" sz="3200" dirty="0"/>
              <a:t>(under apostles); </a:t>
            </a:r>
            <a:r>
              <a:rPr lang="en-US" sz="3200" i="1" dirty="0"/>
              <a:t>1 Tim. 3:1, 8; Phil. 1:1</a:t>
            </a:r>
            <a:r>
              <a:rPr lang="en-US" sz="3200" dirty="0"/>
              <a:t> (under bishops)</a:t>
            </a:r>
          </a:p>
          <a:p>
            <a:pPr marL="685800" lvl="2">
              <a:spcBef>
                <a:spcPts val="1000"/>
              </a:spcBef>
            </a:pPr>
            <a:r>
              <a:rPr lang="en-US" sz="3200" dirty="0"/>
              <a:t>“one who executes the commands of another, esp. of a master, a servant, attendant, minister” (THAYER)</a:t>
            </a:r>
          </a:p>
          <a:p>
            <a:pPr marL="228600" lvl="1">
              <a:spcBef>
                <a:spcPts val="1000"/>
              </a:spcBef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429049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2B2C5-92FA-ABD9-7531-B24286554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5D4B53-E778-05D3-1D76-C2BEA4C6B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DC720-976B-B1AC-77F4-A47E08AE7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910" y="2038119"/>
            <a:ext cx="6742324" cy="4494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What the Work is Not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A deacon’s work is not oversight/shepherding – </a:t>
            </a:r>
            <a:r>
              <a:rPr lang="en-US" sz="3200" i="1" dirty="0"/>
              <a:t>Acts 6:2 </a:t>
            </a:r>
            <a:r>
              <a:rPr lang="en-US" sz="3200" dirty="0"/>
              <a:t>(under apostles); </a:t>
            </a:r>
            <a:r>
              <a:rPr lang="en-US" sz="3200" i="1" dirty="0"/>
              <a:t>1 Tim. 3:1, 8; Phil. 1:1</a:t>
            </a:r>
            <a:r>
              <a:rPr lang="en-US" sz="3200" dirty="0"/>
              <a:t> (under bishops)</a:t>
            </a:r>
            <a:endParaRPr lang="en-US" sz="3200" i="1" dirty="0"/>
          </a:p>
          <a:p>
            <a:pPr marL="685800" lvl="2">
              <a:spcBef>
                <a:spcPts val="1000"/>
              </a:spcBef>
            </a:pPr>
            <a:r>
              <a:rPr lang="en-US" sz="3200" b="1" dirty="0"/>
              <a:t>Misconception</a:t>
            </a:r>
            <a:r>
              <a:rPr lang="en-US" sz="3200" dirty="0"/>
              <a:t> – elders oversee the spiritual work, and deacons oversee the physical work. (</a:t>
            </a:r>
            <a:r>
              <a:rPr lang="en-US" sz="3200" i="1" dirty="0"/>
              <a:t>cf. 1 Peter 5:2-3; Acts 11:29-30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3614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891</Words>
  <Application>Microsoft Macintosh PowerPoint</Application>
  <PresentationFormat>Widescreen</PresentationFormat>
  <Paragraphs>67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5</cp:revision>
  <dcterms:created xsi:type="dcterms:W3CDTF">2025-01-17T15:21:22Z</dcterms:created>
  <dcterms:modified xsi:type="dcterms:W3CDTF">2025-01-18T15:19:40Z</dcterms:modified>
</cp:coreProperties>
</file>