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29"/>
  </p:normalViewPr>
  <p:slideViewPr>
    <p:cSldViewPr snapToGrid="0">
      <p:cViewPr varScale="1">
        <p:scale>
          <a:sx n="88" d="100"/>
          <a:sy n="88" d="100"/>
        </p:scale>
        <p:origin x="18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20B9A-3659-6DB5-108C-DA69FAB4C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9961C6-D17A-1E73-3DD6-7EF21D584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91262-EC2A-A554-E46A-C77547922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9F4CD-F78B-A350-CA9B-82C829B71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9DBCC-7020-2832-B95B-13294DD9B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73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1236D-0BA3-4561-381B-7ADEB91E3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87D40-F62C-1E77-6126-53D431A3C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12A64-F0E1-01DE-E3D7-C89729566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4455E-DAD7-6158-500E-FB6CEBF0A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10216-4135-1251-3840-70BC1E875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7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F45167-F22F-3904-2B6B-9A8556F3A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15E0F9-51E2-0852-17A8-CE43543C4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64926-0F25-FFE0-68AA-5E56F6D7C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73674-C16F-EFFD-0D51-212670F87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BC71F-0E1B-CC40-9C77-BC6656C1C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76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8A0D-3055-8655-101F-EBCD8BC1F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DF3FD-3578-F65A-AE00-6755780C3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6ED1D-77AB-735C-63E2-11A854CF6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6C8F5-B6AA-27EF-9C9B-49D6AF75C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B65C2-22AA-3B0A-0BBB-8EB95274D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BDF93-5E6E-E4A8-955F-A3D8E1EBF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8363E-246C-5654-E338-833BFC847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9512C-D8E9-F05F-B5F4-0322C1AAA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0DFE1-EE7B-C97B-BAC2-9BC3AB21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F01A4-F109-8F6A-FE37-E37321A4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EAA8C-6CF1-0A98-5576-F98C8F3C9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51E9C-8D2E-57EA-F7D4-7FA6477FC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DB5747-5FE0-DB6E-6126-6E895C1A1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1A594-B19C-CCBD-92CB-042AA690F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0EE50-9037-61CA-A227-4984E86DE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2AF56-DF31-FF51-DB01-6CD5282A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6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DC967-B0ED-E330-1958-A6CD8BA1D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D642B-1043-B759-AA99-D87CCB0D2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2DD238-A5B6-F6C9-883C-A6430AB74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291DCE-EDE0-36E1-A695-A3B4ACC637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2F96AF-E0D5-2395-CA8F-187F7525F1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501CC5-2EE7-1F22-220E-46461F7FB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1/4/25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DD435D-77BA-F111-BC30-8B205CBCE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7ADD53-EB34-B25E-27E3-403E1BC22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52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00654-598F-B87C-AC91-013FF2163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26ADD3-EFAA-C4B8-70B7-F06C9426F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063A3-DE01-B90B-80D4-A85A89D28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EB7968-BC88-0013-B72D-0E72AB20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68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C1E33E-5222-F90F-3735-C8EA339CF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1/4/25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6DD5DA-5D6A-0D0C-3FC1-AE6447ED9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1C6EF-E5B7-C43C-CFF7-795A14015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78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A4E8E-994F-042B-9C24-D545D4B59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9C91E-5B77-CCDE-198D-839D9E9D1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CDDD5-30BE-00ED-3C2F-89432C921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6A5B1-6383-1885-5CA9-BD87AE9CC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8DCCA3-7D2B-43F4-0E5D-D9FF0FF7E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2E252E-1D99-ED7E-3F76-4499BD90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6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67126-47F1-0474-02FD-B1DAA0124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71183C-AD3A-739A-48DE-05C262FB2C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A5E47-2CF2-BDDD-8399-211F9A341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A9EF0-A09B-9EB9-817D-7681CEE80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FE6B4-4C3A-876D-9ACE-FFC3BC4EB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E3C95-AF37-AC80-1012-1A4F80420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76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4BFE8D-C8FE-D431-72EF-4FDE95F5C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0307C-D035-EEB5-14C0-CA1728CD7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EA7D1-E4B8-DD95-671B-E5AABE71C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2DDA08-11C4-3C4B-856C-20699F7E6DE0}" type="datetimeFigureOut">
              <a:rPr lang="en-US" smtClean="0"/>
              <a:t>1/4/25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E7374-B6EB-AEEE-907D-0A84EC007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8DA3B-7102-DBB5-58EE-359679481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4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474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8AE78-5948-197C-257C-F4D81183A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7F660A-032C-20D9-6617-AC9687766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4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18F954-EAB2-261D-D37B-C2301E80D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B96A59-254D-9DF2-A7BB-FBCA8638A4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1000">
                <a:schemeClr val="bg1">
                  <a:alpha val="67996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7C6D0A-6397-EEE0-D41F-23F92810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334" y="365125"/>
            <a:ext cx="804171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Their Exhortation to Abound</a:t>
            </a:r>
            <a:br>
              <a:rPr lang="en-US" b="1" dirty="0"/>
            </a:br>
            <a:r>
              <a:rPr lang="en-US" sz="4000" dirty="0"/>
              <a:t>(</a:t>
            </a:r>
            <a:r>
              <a:rPr lang="en-US" sz="4000" i="1" dirty="0"/>
              <a:t>vv. 1-2</a:t>
            </a:r>
            <a:r>
              <a:rPr lang="en-US" sz="40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1BCEB-8A7A-4F6C-C2A9-AB2A6751E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704" y="1690687"/>
            <a:ext cx="8166970" cy="4802187"/>
          </a:xfrm>
        </p:spPr>
        <p:txBody>
          <a:bodyPr>
            <a:normAutofit/>
          </a:bodyPr>
          <a:lstStyle/>
          <a:p>
            <a:pPr marL="0" indent="11113">
              <a:buNone/>
            </a:pPr>
            <a:r>
              <a:rPr lang="en-US" sz="3600" b="1" dirty="0"/>
              <a:t>Their Knowledge and Faithfulness</a:t>
            </a:r>
          </a:p>
          <a:p>
            <a:r>
              <a:rPr lang="en-US" sz="3200" dirty="0"/>
              <a:t>(</a:t>
            </a:r>
            <a:r>
              <a:rPr lang="en-US" sz="3200" i="1" dirty="0"/>
              <a:t>v. 1</a:t>
            </a:r>
            <a:r>
              <a:rPr lang="en-US" sz="3200" dirty="0"/>
              <a:t>) – </a:t>
            </a:r>
            <a:r>
              <a:rPr lang="en-US" sz="3200" i="1" dirty="0"/>
              <a:t>“just as you actually do walk” </a:t>
            </a:r>
            <a:r>
              <a:rPr lang="en-US" sz="3200" dirty="0"/>
              <a:t>(NASB) – </a:t>
            </a:r>
            <a:r>
              <a:rPr lang="en-US" sz="3200" i="1" dirty="0"/>
              <a:t>1:3, 9-10; 3:6</a:t>
            </a:r>
          </a:p>
          <a:p>
            <a:r>
              <a:rPr lang="en-US" sz="3200" dirty="0"/>
              <a:t>(</a:t>
            </a:r>
            <a:r>
              <a:rPr lang="en-US" sz="3200" i="1" dirty="0"/>
              <a:t>v. 2</a:t>
            </a:r>
            <a:r>
              <a:rPr lang="en-US" sz="3200" dirty="0"/>
              <a:t>) – acted on the word of Christ (</a:t>
            </a:r>
            <a:r>
              <a:rPr lang="en-US" sz="3200" i="1" dirty="0"/>
              <a:t>2:13</a:t>
            </a:r>
            <a:r>
              <a:rPr lang="en-US" sz="3200" dirty="0"/>
              <a:t>) (</a:t>
            </a:r>
            <a:r>
              <a:rPr lang="en-US" sz="3200" i="1" dirty="0"/>
              <a:t>cf. 1 Cor. 14:37</a:t>
            </a:r>
            <a:r>
              <a:rPr lang="en-US" sz="3200" dirty="0"/>
              <a:t>)</a:t>
            </a:r>
          </a:p>
          <a:p>
            <a:pPr marL="0" indent="0">
              <a:buNone/>
            </a:pPr>
            <a:r>
              <a:rPr lang="en-US" sz="3600" b="1" dirty="0"/>
              <a:t>Their Need to Abound</a:t>
            </a:r>
          </a:p>
          <a:p>
            <a:r>
              <a:rPr lang="en-US" sz="3200" dirty="0"/>
              <a:t>Paul did not doubt or question their faithfulness but called them to grow/abound.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1472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7DF8D-2780-36C9-8798-7D4E77A74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B8AB87-596C-5F2F-CCA9-719C76373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DD762E-54CD-FA11-9BAB-DA2E9B1020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1000">
                <a:schemeClr val="bg1">
                  <a:alpha val="67996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E84BF0-D538-E132-D354-F9DD3C601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334" y="365125"/>
            <a:ext cx="804171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Their Sanctification </a:t>
            </a:r>
            <a:r>
              <a:rPr lang="en-US" sz="4000" dirty="0"/>
              <a:t>(</a:t>
            </a:r>
            <a:r>
              <a:rPr lang="en-US" sz="4000" i="1" dirty="0"/>
              <a:t>vv. 3-8</a:t>
            </a:r>
            <a:r>
              <a:rPr lang="en-US" sz="40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1B28F-D549-2AE9-D82A-B22D8C1BC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704" y="1690687"/>
            <a:ext cx="8166970" cy="4802187"/>
          </a:xfrm>
        </p:spPr>
        <p:txBody>
          <a:bodyPr>
            <a:normAutofit lnSpcReduction="10000"/>
          </a:bodyPr>
          <a:lstStyle/>
          <a:p>
            <a:pPr marL="0" indent="11113">
              <a:buNone/>
            </a:pPr>
            <a:r>
              <a:rPr lang="en-US" sz="3600" b="1" dirty="0"/>
              <a:t>The Responsibility (vv. 3-5)</a:t>
            </a:r>
          </a:p>
          <a:p>
            <a:r>
              <a:rPr lang="en-US" sz="3200" dirty="0"/>
              <a:t>(</a:t>
            </a:r>
            <a:r>
              <a:rPr lang="en-US" sz="3200" i="1" dirty="0"/>
              <a:t>v. 3a</a:t>
            </a:r>
            <a:r>
              <a:rPr lang="en-US" sz="3200" dirty="0"/>
              <a:t>) – God’s will of sanctification (</a:t>
            </a:r>
            <a:r>
              <a:rPr lang="en-US" sz="3200" i="1" dirty="0"/>
              <a:t>1:8, 9; John 17:15-18</a:t>
            </a:r>
            <a:r>
              <a:rPr lang="en-US" sz="3200" dirty="0"/>
              <a:t>)</a:t>
            </a:r>
            <a:endParaRPr lang="en-US" sz="3200" i="1" dirty="0"/>
          </a:p>
          <a:p>
            <a:r>
              <a:rPr lang="en-US" sz="3200" dirty="0"/>
              <a:t>(</a:t>
            </a:r>
            <a:r>
              <a:rPr lang="en-US" sz="3200" i="1" dirty="0"/>
              <a:t>v. 3b</a:t>
            </a:r>
            <a:r>
              <a:rPr lang="en-US" sz="3200" dirty="0"/>
              <a:t>) – abstain from sexual immorality.</a:t>
            </a:r>
          </a:p>
          <a:p>
            <a:r>
              <a:rPr lang="en-US" sz="3200" dirty="0"/>
              <a:t>(</a:t>
            </a:r>
            <a:r>
              <a:rPr lang="en-US" sz="3200" i="1" dirty="0"/>
              <a:t>vv. 4-5</a:t>
            </a:r>
            <a:r>
              <a:rPr lang="en-US" sz="3200" dirty="0"/>
              <a:t>) – principle on how this is achieved – and they are to </a:t>
            </a:r>
            <a:r>
              <a:rPr lang="en-US" sz="3200" i="1" dirty="0"/>
              <a:t>“abound more and more”</a:t>
            </a:r>
            <a:r>
              <a:rPr lang="en-US" sz="3200" dirty="0"/>
              <a:t> (</a:t>
            </a:r>
            <a:r>
              <a:rPr lang="en-US" sz="3200" i="1" dirty="0"/>
              <a:t>cf. 1 Cor. 6:13-14, 20; 9:26-27</a:t>
            </a:r>
            <a:r>
              <a:rPr lang="en-US" sz="3200" dirty="0"/>
              <a:t>)</a:t>
            </a:r>
          </a:p>
          <a:p>
            <a:pPr marL="0" indent="0">
              <a:buNone/>
            </a:pPr>
            <a:r>
              <a:rPr lang="en-US" sz="3600" b="1" dirty="0"/>
              <a:t>The Warning (v. 6) </a:t>
            </a:r>
            <a:r>
              <a:rPr lang="en-US" sz="3200" dirty="0"/>
              <a:t>(</a:t>
            </a:r>
            <a:r>
              <a:rPr lang="en-US" sz="3200" i="1" dirty="0"/>
              <a:t>cf. Prov. 6:30-35</a:t>
            </a:r>
            <a:r>
              <a:rPr lang="en-US" sz="3200" dirty="0"/>
              <a:t>)</a:t>
            </a:r>
          </a:p>
          <a:p>
            <a:pPr marL="0" indent="0">
              <a:buNone/>
            </a:pPr>
            <a:r>
              <a:rPr lang="en-US" sz="3600" b="1" dirty="0"/>
              <a:t>The Reason (vv. 7-8) </a:t>
            </a:r>
            <a:r>
              <a:rPr lang="en-US" sz="3200" dirty="0"/>
              <a:t>(</a:t>
            </a:r>
            <a:r>
              <a:rPr lang="en-US" sz="3200" i="1" dirty="0"/>
              <a:t>cf. 1 Pet. 1:15-16</a:t>
            </a:r>
            <a:r>
              <a:rPr lang="en-US" sz="3200" dirty="0"/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57513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205A1-7C91-E576-7C7C-A6520F9FD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15B38A-1432-336B-71D1-1F1EE70D4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01940E8-208B-15F2-3D1C-385B8402CD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1000">
                <a:schemeClr val="bg1">
                  <a:alpha val="67996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2F3F39-B1C4-6D42-06A1-F45034244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334" y="365125"/>
            <a:ext cx="804171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Their Love </a:t>
            </a:r>
            <a:r>
              <a:rPr lang="en-US" sz="4000" dirty="0"/>
              <a:t>(</a:t>
            </a:r>
            <a:r>
              <a:rPr lang="en-US" sz="4000" i="1" dirty="0"/>
              <a:t>vv. 9-12</a:t>
            </a:r>
            <a:r>
              <a:rPr lang="en-US" sz="40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EE367-5044-80FE-6970-0402B3754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704" y="1690687"/>
            <a:ext cx="8166970" cy="4802187"/>
          </a:xfrm>
        </p:spPr>
        <p:txBody>
          <a:bodyPr>
            <a:normAutofit lnSpcReduction="10000"/>
          </a:bodyPr>
          <a:lstStyle/>
          <a:p>
            <a:pPr marL="0" indent="11113">
              <a:buNone/>
            </a:pPr>
            <a:r>
              <a:rPr lang="en-US" sz="3600" b="1" dirty="0"/>
              <a:t>The Exhortation (vv. 9-10)</a:t>
            </a:r>
          </a:p>
          <a:p>
            <a:r>
              <a:rPr lang="en-US" sz="3200" dirty="0"/>
              <a:t>(</a:t>
            </a:r>
            <a:r>
              <a:rPr lang="en-US" sz="3200" i="1" dirty="0"/>
              <a:t>vv. 9-10a</a:t>
            </a:r>
            <a:r>
              <a:rPr lang="en-US" sz="3200" dirty="0"/>
              <a:t>) – They know (</a:t>
            </a:r>
            <a:r>
              <a:rPr lang="en-US" sz="3200" i="1" dirty="0"/>
              <a:t>1:3; 3:6; 4:10a</a:t>
            </a:r>
            <a:r>
              <a:rPr lang="en-US" sz="3200" dirty="0"/>
              <a:t>) (</a:t>
            </a:r>
            <a:r>
              <a:rPr lang="en-US" sz="3200" i="1" dirty="0"/>
              <a:t>cf. 1 Peter 1:22; John 13:35</a:t>
            </a:r>
            <a:r>
              <a:rPr lang="en-US" sz="3200" dirty="0"/>
              <a:t>)</a:t>
            </a:r>
            <a:endParaRPr lang="en-US" sz="3200" i="1" dirty="0"/>
          </a:p>
          <a:p>
            <a:r>
              <a:rPr lang="en-US" sz="3200" dirty="0"/>
              <a:t>Increase – </a:t>
            </a:r>
            <a:r>
              <a:rPr lang="en-US" sz="3200" i="1" dirty="0"/>
              <a:t>cf. Philippians 1:9-11</a:t>
            </a:r>
          </a:p>
          <a:p>
            <a:pPr marL="0" indent="0">
              <a:buNone/>
            </a:pPr>
            <a:r>
              <a:rPr lang="en-US" sz="3600" b="1" dirty="0"/>
              <a:t>The Practice (v. 11)</a:t>
            </a:r>
          </a:p>
          <a:p>
            <a:r>
              <a:rPr lang="en-US" sz="3200" dirty="0"/>
              <a:t>Lead quiet life, mind own business, work.</a:t>
            </a:r>
          </a:p>
          <a:p>
            <a:pPr marL="0" indent="0">
              <a:buNone/>
            </a:pPr>
            <a:r>
              <a:rPr lang="en-US" sz="3600" b="1" dirty="0"/>
              <a:t>The Reason (v. 12)</a:t>
            </a:r>
          </a:p>
          <a:p>
            <a:r>
              <a:rPr lang="en-US" sz="3200" dirty="0"/>
              <a:t>Provides for world (</a:t>
            </a:r>
            <a:r>
              <a:rPr lang="en-US" sz="3200" i="1" dirty="0"/>
              <a:t>cf. Titus 2:9-10</a:t>
            </a:r>
            <a:r>
              <a:rPr lang="en-US" sz="3200" dirty="0"/>
              <a:t>) and self (</a:t>
            </a:r>
            <a:r>
              <a:rPr lang="en-US" sz="3200" i="1" dirty="0"/>
              <a:t>cf. Proverbs 6:6-11</a:t>
            </a:r>
            <a:r>
              <a:rPr lang="en-US" sz="3200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389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887B2-EAC9-4F85-4EBA-C0DAD85AF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A56534-E3AC-E6D2-D883-6A3A41557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F265C5-DD36-9B6E-F8C6-7A8A6CBFD38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1000">
                <a:schemeClr val="bg1">
                  <a:alpha val="67996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F7DEE8-A788-DC05-0AB6-B78FCFB04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334" y="365125"/>
            <a:ext cx="804171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Their Comfort </a:t>
            </a:r>
            <a:r>
              <a:rPr lang="en-US" sz="4000" dirty="0"/>
              <a:t>(</a:t>
            </a:r>
            <a:r>
              <a:rPr lang="en-US" sz="4000" i="1" dirty="0"/>
              <a:t>vv. 13-18</a:t>
            </a:r>
            <a:r>
              <a:rPr lang="en-US" sz="40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7AB0A-8250-255C-FF72-544ECA1E9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704" y="1690687"/>
            <a:ext cx="8166970" cy="4802187"/>
          </a:xfrm>
        </p:spPr>
        <p:txBody>
          <a:bodyPr>
            <a:normAutofit/>
          </a:bodyPr>
          <a:lstStyle/>
          <a:p>
            <a:pPr marL="0" indent="11113">
              <a:buNone/>
            </a:pPr>
            <a:r>
              <a:rPr lang="en-US" sz="3600" b="1" dirty="0"/>
              <a:t>The Danger (v. 13)</a:t>
            </a:r>
          </a:p>
          <a:p>
            <a:r>
              <a:rPr lang="en-US" sz="3200" dirty="0"/>
              <a:t>Not sorrow, but sorrow devoid of hope – </a:t>
            </a:r>
            <a:r>
              <a:rPr lang="en-US" sz="3200" i="1" dirty="0"/>
              <a:t>cf. 2 Cor. 2:7; 1 Cor. 15:17-19; Rev. 14:13</a:t>
            </a:r>
          </a:p>
          <a:p>
            <a:pPr marL="0" indent="0">
              <a:buNone/>
            </a:pPr>
            <a:r>
              <a:rPr lang="en-US" sz="3600" b="1" dirty="0"/>
              <a:t>The Solution (vv. 14-17)</a:t>
            </a:r>
          </a:p>
          <a:p>
            <a:r>
              <a:rPr lang="en-US" sz="3200" dirty="0"/>
              <a:t>(</a:t>
            </a:r>
            <a:r>
              <a:rPr lang="en-US" sz="3200" i="1" dirty="0"/>
              <a:t>v. 14</a:t>
            </a:r>
            <a:r>
              <a:rPr lang="en-US" sz="3200" dirty="0"/>
              <a:t>) – Christ’s resurrection (</a:t>
            </a:r>
            <a:r>
              <a:rPr lang="en-US" sz="3200" i="1" dirty="0"/>
              <a:t>cf. 1 Cor. 15:22-23</a:t>
            </a:r>
            <a:r>
              <a:rPr lang="en-US" sz="3200" dirty="0"/>
              <a:t>)</a:t>
            </a:r>
          </a:p>
          <a:p>
            <a:r>
              <a:rPr lang="en-US" sz="3200" dirty="0"/>
              <a:t>(</a:t>
            </a:r>
            <a:r>
              <a:rPr lang="en-US" sz="3200" i="1" dirty="0"/>
              <a:t>vv. 15-17</a:t>
            </a:r>
            <a:r>
              <a:rPr lang="en-US" sz="3200" dirty="0"/>
              <a:t>) – they won’t be left out.</a:t>
            </a:r>
          </a:p>
          <a:p>
            <a:pPr marL="0" indent="0">
              <a:buNone/>
            </a:pPr>
            <a:r>
              <a:rPr lang="en-US" sz="3600" b="1" dirty="0"/>
              <a:t>The Responsibility (v. 13) </a:t>
            </a:r>
            <a:r>
              <a:rPr lang="en-US" sz="3200" dirty="0"/>
              <a:t>(</a:t>
            </a:r>
            <a:r>
              <a:rPr lang="en-US" sz="3200" i="1" dirty="0"/>
              <a:t>cf. 2 Cor. 1:3-4</a:t>
            </a:r>
            <a:r>
              <a:rPr lang="en-US" sz="3200" dirty="0"/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14293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E786F-3748-36B7-4D03-E5BCE7319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EDF827-EF46-8E9F-59C3-A9E944217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0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361</Words>
  <Application>Microsoft Macintosh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Their Exhortation to Abound (vv. 1-2)</vt:lpstr>
      <vt:lpstr>Their Sanctification (vv. 3-8)</vt:lpstr>
      <vt:lpstr>Their Love (vv. 9-12)</vt:lpstr>
      <vt:lpstr>Their Comfort (vv. 13-18)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12</cp:revision>
  <dcterms:created xsi:type="dcterms:W3CDTF">2024-12-07T16:54:46Z</dcterms:created>
  <dcterms:modified xsi:type="dcterms:W3CDTF">2025-01-04T18:02:04Z</dcterms:modified>
</cp:coreProperties>
</file>