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>
      <p:cViewPr varScale="1">
        <p:scale>
          <a:sx n="88" d="100"/>
          <a:sy n="88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0B9A-3659-6DB5-108C-DA69FAB4C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61C6-D17A-1E73-3DD6-7EF21D58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1262-EC2A-A554-E46A-C7754792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F4CD-F78B-A350-CA9B-82C829B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DBCC-7020-2832-B95B-13294DD9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36D-0BA3-4561-381B-7ADEB91E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87D40-F62C-1E77-6126-53D431A3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2A64-F0E1-01DE-E3D7-C8972956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455E-DAD7-6158-500E-FB6CEBF0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0216-4135-1251-3840-70BC1E87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45167-F22F-3904-2B6B-9A8556F3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E0F9-51E2-0852-17A8-CE43543C4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4926-0F25-FFE0-68AA-5E56F6D7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674-C16F-EFFD-0D51-212670F8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C71F-0E1B-CC40-9C77-BC6656C1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8A0D-3055-8655-101F-EBCD8BC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F3FD-3578-F65A-AE00-6755780C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ED1D-77AB-735C-63E2-11A854C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C8F5-B6AA-27EF-9C9B-49D6AF7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65C2-22AA-3B0A-0BBB-8EB9527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F93-5E6E-E4A8-955F-A3D8E1EB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363E-246C-5654-E338-833BFC84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512C-D8E9-F05F-B5F4-0322C1A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DFE1-EE7B-C97B-BAC2-9BC3AB21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01A4-F109-8F6A-FE37-E37321A4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AA8C-6CF1-0A98-5576-F98C8F3C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1E9C-8D2E-57EA-F7D4-7FA6477F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5747-5FE0-DB6E-6126-6E895C1A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A594-B19C-CCBD-92CB-042AA690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EE50-9037-61CA-A227-4984E86D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AF56-DF31-FF51-DB01-6CD5282A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C967-B0ED-E330-1958-A6CD8BA1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642B-1043-B759-AA99-D87CCB0D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D238-A5B6-F6C9-883C-A6430AB74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1DCE-EDE0-36E1-A695-A3B4ACC6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F96AF-E0D5-2395-CA8F-187F7525F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01CC5-2EE7-1F22-220E-46461F7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D435D-77BA-F111-BC30-8B205CBC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ADD53-EB34-B25E-27E3-403E1BC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0654-598F-B87C-AC91-013FF216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ADD3-EFAA-C4B8-70B7-F06C9426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063A3-DE01-B90B-80D4-A85A89D2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7968-BC88-0013-B72D-0E72AB20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E33E-5222-F90F-3735-C8EA339C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D5DA-5D6A-0D0C-3FC1-AE6447ED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6EF-E5B7-C43C-CFF7-795A1401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E8E-994F-042B-9C24-D545D4B5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C91E-5B77-CCDE-198D-839D9E9D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DDD5-30BE-00ED-3C2F-89432C92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6A5B1-6383-1885-5CA9-BD87AE9C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CCA3-7D2B-43F4-0E5D-D9FF0FF7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E252E-1D99-ED7E-3F76-4499BD9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7126-47F1-0474-02FD-B1DAA012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183C-AD3A-739A-48DE-05C262FB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A5E47-2CF2-BDDD-8399-211F9A34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A9EF0-A09B-9EB9-817D-7681CEE8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E6B4-4C3A-876D-9ACE-FFC3BC4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3C95-AF37-AC80-1012-1A4F8042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FE8D-C8FE-D431-72EF-4FDE95F5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307C-D035-EEB5-14C0-CA1728CD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A7D1-E4B8-DD95-671B-E5AABE71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DDA08-11C4-3C4B-856C-20699F7E6DE0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7374-B6EB-AEEE-907D-0A84EC00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DA3B-7102-DBB5-58EE-35967948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AE78-5948-197C-257C-F4D81183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8405A-EB57-4CD4-51B6-CEB43789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8F954-EAB2-261D-D37B-C2301E80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96A59-254D-9DF2-A7BB-FBCA8638A4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C6D0A-6397-EEE0-D41F-23F92810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Anticipation of the Day of the Lord </a:t>
            </a:r>
            <a:r>
              <a:rPr lang="en-US" sz="4000" dirty="0"/>
              <a:t>(</a:t>
            </a:r>
            <a:r>
              <a:rPr lang="en-US" sz="4000" i="1" dirty="0"/>
              <a:t>vv. 1-2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BCEB-8A7A-4F6C-C2A9-AB2A6751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Times and Seasons (vv. 1-3)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1-2) </a:t>
            </a:r>
            <a:r>
              <a:rPr lang="en-US" sz="3200" dirty="0"/>
              <a:t>– they know that the day is unknown. (</a:t>
            </a:r>
            <a:r>
              <a:rPr lang="en-US" sz="3200" i="1" dirty="0"/>
              <a:t>cf. Acts 1:6-7</a:t>
            </a:r>
            <a:r>
              <a:rPr lang="en-US" sz="3200" dirty="0"/>
              <a:t>)</a:t>
            </a:r>
          </a:p>
          <a:p>
            <a:r>
              <a:rPr lang="en-US" sz="3200" i="1" dirty="0"/>
              <a:t>(v. 3) – </a:t>
            </a:r>
            <a:r>
              <a:rPr lang="en-US" sz="3200" dirty="0"/>
              <a:t>contrasted with </a:t>
            </a:r>
            <a:r>
              <a:rPr lang="en-US" sz="3200" i="1" dirty="0"/>
              <a:t>“they” </a:t>
            </a:r>
            <a:r>
              <a:rPr lang="en-US" sz="3200" dirty="0"/>
              <a:t>– the world.</a:t>
            </a:r>
          </a:p>
        </p:txBody>
      </p:sp>
    </p:spTree>
    <p:extLst>
      <p:ext uri="{BB962C8B-B14F-4D97-AF65-F5344CB8AC3E}">
        <p14:creationId xmlns:p14="http://schemas.microsoft.com/office/powerpoint/2010/main" val="5147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3BFF-11A3-7379-AD24-360337DBE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5A3DD-26B3-5538-B683-C87BBD522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5A4DA9-6F82-EA48-7A1F-F85ED086DF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7993D-A20B-8A8C-E01C-11774C6F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Anticipation of the Day of the Lord </a:t>
            </a:r>
            <a:r>
              <a:rPr lang="en-US" sz="4000" dirty="0"/>
              <a:t>(</a:t>
            </a:r>
            <a:r>
              <a:rPr lang="en-US" sz="4000" i="1" dirty="0"/>
              <a:t>vv. 1-2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8857-186D-B00D-9314-9238B916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Their Relation to the Light (vv. 4-11)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4-5</a:t>
            </a:r>
            <a:r>
              <a:rPr lang="en-US" sz="3200" dirty="0"/>
              <a:t>) – Christians are characterized by light, not darkness. (</a:t>
            </a:r>
            <a:r>
              <a:rPr lang="en-US" sz="3200" i="1" dirty="0"/>
              <a:t>cf. 2 Cor. 4:6; Hebrews 6:4; John 3:21; 2 Peter 1:19-21</a:t>
            </a:r>
            <a:r>
              <a:rPr lang="en-US" sz="3200" dirty="0"/>
              <a:t>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6-7</a:t>
            </a:r>
            <a:r>
              <a:rPr lang="en-US" sz="3200" dirty="0"/>
              <a:t>) – warning </a:t>
            </a:r>
            <a:r>
              <a:rPr lang="en-US" sz="3200"/>
              <a:t>– Christians </a:t>
            </a:r>
            <a:r>
              <a:rPr lang="en-US" sz="3200" dirty="0"/>
              <a:t>can relapse into darkness.</a:t>
            </a:r>
          </a:p>
          <a:p>
            <a:r>
              <a:rPr lang="en-US" sz="3200" dirty="0"/>
              <a:t>(</a:t>
            </a:r>
            <a:r>
              <a:rPr lang="en-US" sz="3200" i="1" dirty="0"/>
              <a:t>v. 8</a:t>
            </a:r>
            <a:r>
              <a:rPr lang="en-US" sz="3200" dirty="0"/>
              <a:t>) – exhortation – proper activity of those in the light. (</a:t>
            </a:r>
            <a:r>
              <a:rPr lang="en-US" sz="3200" i="1" dirty="0"/>
              <a:t>cf. Eph. 6:11; Romans 13:12</a:t>
            </a:r>
            <a:r>
              <a:rPr lang="en-US" sz="3200" dirty="0"/>
              <a:t>)</a:t>
            </a:r>
          </a:p>
          <a:p>
            <a:r>
              <a:rPr lang="en-US" sz="3200" dirty="0"/>
              <a:t>(</a:t>
            </a:r>
            <a:r>
              <a:rPr lang="en-US" sz="3200" i="1" dirty="0"/>
              <a:t>vv. 9-11</a:t>
            </a:r>
            <a:r>
              <a:rPr lang="en-US" sz="3200" dirty="0"/>
              <a:t>) – purpose of activity in the light.</a:t>
            </a:r>
          </a:p>
        </p:txBody>
      </p:sp>
    </p:spTree>
    <p:extLst>
      <p:ext uri="{BB962C8B-B14F-4D97-AF65-F5344CB8AC3E}">
        <p14:creationId xmlns:p14="http://schemas.microsoft.com/office/powerpoint/2010/main" val="331996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BE97-003D-D5A8-F54F-C381E6DA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7FED92-D54C-12D8-CAF7-64F0611E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2F4D6E-E1C9-9E54-FD24-275756E414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5575E-7062-AF10-3CA0-4B54C3F6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Preparation for the Day of the Lord </a:t>
            </a:r>
            <a:r>
              <a:rPr lang="en-US" sz="4000" dirty="0"/>
              <a:t>(</a:t>
            </a:r>
            <a:r>
              <a:rPr lang="en-US" sz="4000" i="1" dirty="0"/>
              <a:t>vv. 12-22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B502-94FB-832D-9169-BD2F1378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In Relation to Their Leaders (vv. 12-13) </a:t>
            </a:r>
            <a:r>
              <a:rPr lang="en-US" sz="3600" dirty="0"/>
              <a:t>(</a:t>
            </a:r>
            <a:r>
              <a:rPr lang="en-US" sz="3600" i="1" dirty="0"/>
              <a:t>cf. Hebrews 13:7, 17</a:t>
            </a:r>
            <a:r>
              <a:rPr lang="en-US" sz="3600" dirty="0"/>
              <a:t>)</a:t>
            </a:r>
            <a:endParaRPr lang="en-US" sz="3200" dirty="0"/>
          </a:p>
          <a:p>
            <a:pPr marL="0" indent="11113">
              <a:buNone/>
            </a:pPr>
            <a:r>
              <a:rPr lang="en-US" sz="3600" b="1" dirty="0"/>
              <a:t>In Relation to Their Brethren (vv. 14-15) </a:t>
            </a:r>
            <a:r>
              <a:rPr lang="en-US" sz="3600" dirty="0"/>
              <a:t>(</a:t>
            </a:r>
            <a:r>
              <a:rPr lang="en-US" sz="3600" i="1" dirty="0"/>
              <a:t>cf. Romans 12:5</a:t>
            </a:r>
            <a:r>
              <a:rPr lang="en-US" sz="3600" dirty="0"/>
              <a:t>)</a:t>
            </a:r>
          </a:p>
          <a:p>
            <a:pPr marL="0" indent="11113">
              <a:buNone/>
            </a:pPr>
            <a:r>
              <a:rPr lang="en-US" sz="3600" b="1" dirty="0"/>
              <a:t>In Relation to Their God (vv. 16-22) </a:t>
            </a:r>
            <a:r>
              <a:rPr lang="en-US" sz="3600" dirty="0"/>
              <a:t>(</a:t>
            </a:r>
            <a:r>
              <a:rPr lang="en-US" sz="3600" i="1" dirty="0"/>
              <a:t>cf. Phil. 4:4; Heb. 4:16; Col. 3:16; Phil. 2:14-16</a:t>
            </a:r>
            <a:r>
              <a:rPr lang="en-US" sz="36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726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282E-C724-39DC-7315-D73C8CE00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8C6F21-419C-5092-CF95-6DE58394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DFD1EE-3015-B3CB-4287-A1AB82B32C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1000">
                <a:schemeClr val="bg1">
                  <a:alpha val="67996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8DD6E-BBE2-5854-49FC-75628A33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Confidence at the Day of the Lord </a:t>
            </a:r>
            <a:r>
              <a:rPr lang="en-US" sz="4000" dirty="0"/>
              <a:t>(</a:t>
            </a:r>
            <a:r>
              <a:rPr lang="en-US" sz="4000" i="1" dirty="0"/>
              <a:t>vv. 12-22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6CFF-092B-4886-EAB3-4077980FD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Sanctification by God (vv. 23-24)</a:t>
            </a:r>
          </a:p>
          <a:p>
            <a:pPr marL="0" indent="11113">
              <a:buNone/>
            </a:pPr>
            <a:r>
              <a:rPr lang="en-US" sz="3600" b="1" dirty="0"/>
              <a:t>The Fellowship of the Saints (vv. 25-26)</a:t>
            </a:r>
          </a:p>
          <a:p>
            <a:pPr marL="0" indent="11113">
              <a:buNone/>
            </a:pPr>
            <a:r>
              <a:rPr lang="en-US" sz="3600" b="1" dirty="0"/>
              <a:t>The Decrees of the Lord (v. 27) </a:t>
            </a:r>
            <a:r>
              <a:rPr lang="en-US" sz="3600" dirty="0"/>
              <a:t>(</a:t>
            </a:r>
            <a:r>
              <a:rPr lang="en-US" sz="3600" i="1" dirty="0"/>
              <a:t>cf. 1 Corinthians 14:37; 2 Peter 3:15-16; Colossians 4:16</a:t>
            </a:r>
            <a:r>
              <a:rPr lang="en-US" sz="3600" dirty="0"/>
              <a:t>)</a:t>
            </a:r>
          </a:p>
          <a:p>
            <a:pPr marL="0" indent="11113">
              <a:buNone/>
            </a:pPr>
            <a:r>
              <a:rPr lang="en-US" sz="3600" b="1" dirty="0"/>
              <a:t>The Grace of Jesus (v. 28) </a:t>
            </a:r>
            <a:r>
              <a:rPr lang="en-US" sz="3600" dirty="0"/>
              <a:t>(</a:t>
            </a:r>
            <a:r>
              <a:rPr lang="en-US" sz="3600" i="1" dirty="0"/>
              <a:t>cf. 2 Peter 3:18</a:t>
            </a:r>
            <a:r>
              <a:rPr lang="en-US" sz="36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47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1D73-AE9C-5F8F-37A0-12FCEE6B8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6D4CF-1B0A-C368-DA58-E75A1780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314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Their Anticipation of the Day of the Lord (vv. 1-2)</vt:lpstr>
      <vt:lpstr>Their Anticipation of the Day of the Lord (vv. 1-2)</vt:lpstr>
      <vt:lpstr>Their Preparation for the Day of the Lord (vv. 12-22)</vt:lpstr>
      <vt:lpstr>Their Confidence at the Day of the Lord (vv. 12-22)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18</cp:revision>
  <dcterms:created xsi:type="dcterms:W3CDTF">2024-12-07T16:54:46Z</dcterms:created>
  <dcterms:modified xsi:type="dcterms:W3CDTF">2025-01-10T22:24:41Z</dcterms:modified>
</cp:coreProperties>
</file>