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58"/>
  </p:normalViewPr>
  <p:slideViewPr>
    <p:cSldViewPr snapToGrid="0">
      <p:cViewPr varScale="1">
        <p:scale>
          <a:sx n="116" d="100"/>
          <a:sy n="116" d="100"/>
        </p:scale>
        <p:origin x="86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01950-C15C-8155-0A11-DCE9994214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9154A56-E62D-495F-B722-955CD39D03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DD3021E-FCCB-44C4-033A-47BEC3D9D23F}"/>
              </a:ext>
            </a:extLst>
          </p:cNvPr>
          <p:cNvSpPr>
            <a:spLocks noGrp="1"/>
          </p:cNvSpPr>
          <p:nvPr>
            <p:ph type="dt" sz="half" idx="10"/>
          </p:nvPr>
        </p:nvSpPr>
        <p:spPr/>
        <p:txBody>
          <a:bodyPr/>
          <a:lstStyle/>
          <a:p>
            <a:fld id="{E30EB563-5ABA-5546-BD05-CB2DE4FAE064}" type="datetimeFigureOut">
              <a:rPr lang="en-US" smtClean="0"/>
              <a:t>2/8/25</a:t>
            </a:fld>
            <a:endParaRPr lang="en-US"/>
          </a:p>
        </p:txBody>
      </p:sp>
      <p:sp>
        <p:nvSpPr>
          <p:cNvPr id="5" name="Footer Placeholder 4">
            <a:extLst>
              <a:ext uri="{FF2B5EF4-FFF2-40B4-BE49-F238E27FC236}">
                <a16:creationId xmlns:a16="http://schemas.microsoft.com/office/drawing/2014/main" id="{BD0B8877-D2CA-ED46-C8E0-F0A1C62E2A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952047-6555-C80A-3B79-CD6A1DB6EA17}"/>
              </a:ext>
            </a:extLst>
          </p:cNvPr>
          <p:cNvSpPr>
            <a:spLocks noGrp="1"/>
          </p:cNvSpPr>
          <p:nvPr>
            <p:ph type="sldNum" sz="quarter" idx="12"/>
          </p:nvPr>
        </p:nvSpPr>
        <p:spPr/>
        <p:txBody>
          <a:bodyPr/>
          <a:lstStyle/>
          <a:p>
            <a:fld id="{1301F7EA-251F-804C-A26E-6AD80ADFF681}" type="slidenum">
              <a:rPr lang="en-US" smtClean="0"/>
              <a:t>‹#›</a:t>
            </a:fld>
            <a:endParaRPr lang="en-US"/>
          </a:p>
        </p:txBody>
      </p:sp>
    </p:spTree>
    <p:extLst>
      <p:ext uri="{BB962C8B-B14F-4D97-AF65-F5344CB8AC3E}">
        <p14:creationId xmlns:p14="http://schemas.microsoft.com/office/powerpoint/2010/main" val="4079456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CD2CF-BCC7-2C31-07BE-B6B8AFAE0D7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5D5A94-4C78-FB41-B31A-090F1516305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474973-3879-2807-C9AA-7ED4DCDDEFAD}"/>
              </a:ext>
            </a:extLst>
          </p:cNvPr>
          <p:cNvSpPr>
            <a:spLocks noGrp="1"/>
          </p:cNvSpPr>
          <p:nvPr>
            <p:ph type="dt" sz="half" idx="10"/>
          </p:nvPr>
        </p:nvSpPr>
        <p:spPr/>
        <p:txBody>
          <a:bodyPr/>
          <a:lstStyle/>
          <a:p>
            <a:fld id="{E30EB563-5ABA-5546-BD05-CB2DE4FAE064}" type="datetimeFigureOut">
              <a:rPr lang="en-US" smtClean="0"/>
              <a:t>2/8/25</a:t>
            </a:fld>
            <a:endParaRPr lang="en-US"/>
          </a:p>
        </p:txBody>
      </p:sp>
      <p:sp>
        <p:nvSpPr>
          <p:cNvPr id="5" name="Footer Placeholder 4">
            <a:extLst>
              <a:ext uri="{FF2B5EF4-FFF2-40B4-BE49-F238E27FC236}">
                <a16:creationId xmlns:a16="http://schemas.microsoft.com/office/drawing/2014/main" id="{8369845A-80B6-8F7E-5929-CC94E854A7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2ECB9E-AADC-C3E2-1C81-A1FCFA8F26BA}"/>
              </a:ext>
            </a:extLst>
          </p:cNvPr>
          <p:cNvSpPr>
            <a:spLocks noGrp="1"/>
          </p:cNvSpPr>
          <p:nvPr>
            <p:ph type="sldNum" sz="quarter" idx="12"/>
          </p:nvPr>
        </p:nvSpPr>
        <p:spPr/>
        <p:txBody>
          <a:bodyPr/>
          <a:lstStyle/>
          <a:p>
            <a:fld id="{1301F7EA-251F-804C-A26E-6AD80ADFF681}" type="slidenum">
              <a:rPr lang="en-US" smtClean="0"/>
              <a:t>‹#›</a:t>
            </a:fld>
            <a:endParaRPr lang="en-US"/>
          </a:p>
        </p:txBody>
      </p:sp>
    </p:spTree>
    <p:extLst>
      <p:ext uri="{BB962C8B-B14F-4D97-AF65-F5344CB8AC3E}">
        <p14:creationId xmlns:p14="http://schemas.microsoft.com/office/powerpoint/2010/main" val="2081589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1DC65A-8A16-F7AE-6947-B710D4B062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9921985-72D2-1725-3107-2967EED89DA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2E07FA-D4CD-47ED-88E0-FF2851C8631F}"/>
              </a:ext>
            </a:extLst>
          </p:cNvPr>
          <p:cNvSpPr>
            <a:spLocks noGrp="1"/>
          </p:cNvSpPr>
          <p:nvPr>
            <p:ph type="dt" sz="half" idx="10"/>
          </p:nvPr>
        </p:nvSpPr>
        <p:spPr/>
        <p:txBody>
          <a:bodyPr/>
          <a:lstStyle/>
          <a:p>
            <a:fld id="{E30EB563-5ABA-5546-BD05-CB2DE4FAE064}" type="datetimeFigureOut">
              <a:rPr lang="en-US" smtClean="0"/>
              <a:t>2/8/25</a:t>
            </a:fld>
            <a:endParaRPr lang="en-US"/>
          </a:p>
        </p:txBody>
      </p:sp>
      <p:sp>
        <p:nvSpPr>
          <p:cNvPr id="5" name="Footer Placeholder 4">
            <a:extLst>
              <a:ext uri="{FF2B5EF4-FFF2-40B4-BE49-F238E27FC236}">
                <a16:creationId xmlns:a16="http://schemas.microsoft.com/office/drawing/2014/main" id="{C1172D7B-ED49-41AB-1D65-DE267FCF9C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4A443D-E493-6E21-FBE2-9A62F7326EF1}"/>
              </a:ext>
            </a:extLst>
          </p:cNvPr>
          <p:cNvSpPr>
            <a:spLocks noGrp="1"/>
          </p:cNvSpPr>
          <p:nvPr>
            <p:ph type="sldNum" sz="quarter" idx="12"/>
          </p:nvPr>
        </p:nvSpPr>
        <p:spPr/>
        <p:txBody>
          <a:bodyPr/>
          <a:lstStyle/>
          <a:p>
            <a:fld id="{1301F7EA-251F-804C-A26E-6AD80ADFF681}" type="slidenum">
              <a:rPr lang="en-US" smtClean="0"/>
              <a:t>‹#›</a:t>
            </a:fld>
            <a:endParaRPr lang="en-US"/>
          </a:p>
        </p:txBody>
      </p:sp>
    </p:spTree>
    <p:extLst>
      <p:ext uri="{BB962C8B-B14F-4D97-AF65-F5344CB8AC3E}">
        <p14:creationId xmlns:p14="http://schemas.microsoft.com/office/powerpoint/2010/main" val="1699651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C9CED-ACB2-FA55-269B-B0A89C1169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EECCFF-3EFD-930E-08C7-88D92B6A7D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8286BB-89F4-C5CE-EA2E-6A046ED43BBE}"/>
              </a:ext>
            </a:extLst>
          </p:cNvPr>
          <p:cNvSpPr>
            <a:spLocks noGrp="1"/>
          </p:cNvSpPr>
          <p:nvPr>
            <p:ph type="dt" sz="half" idx="10"/>
          </p:nvPr>
        </p:nvSpPr>
        <p:spPr/>
        <p:txBody>
          <a:bodyPr/>
          <a:lstStyle/>
          <a:p>
            <a:fld id="{E30EB563-5ABA-5546-BD05-CB2DE4FAE064}" type="datetimeFigureOut">
              <a:rPr lang="en-US" smtClean="0"/>
              <a:t>2/8/25</a:t>
            </a:fld>
            <a:endParaRPr lang="en-US"/>
          </a:p>
        </p:txBody>
      </p:sp>
      <p:sp>
        <p:nvSpPr>
          <p:cNvPr id="5" name="Footer Placeholder 4">
            <a:extLst>
              <a:ext uri="{FF2B5EF4-FFF2-40B4-BE49-F238E27FC236}">
                <a16:creationId xmlns:a16="http://schemas.microsoft.com/office/drawing/2014/main" id="{8DFB083A-D997-A3C5-11B9-15AD78B85E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D2C5D0-783C-BBF8-FED8-408914F89204}"/>
              </a:ext>
            </a:extLst>
          </p:cNvPr>
          <p:cNvSpPr>
            <a:spLocks noGrp="1"/>
          </p:cNvSpPr>
          <p:nvPr>
            <p:ph type="sldNum" sz="quarter" idx="12"/>
          </p:nvPr>
        </p:nvSpPr>
        <p:spPr/>
        <p:txBody>
          <a:bodyPr/>
          <a:lstStyle/>
          <a:p>
            <a:fld id="{1301F7EA-251F-804C-A26E-6AD80ADFF681}" type="slidenum">
              <a:rPr lang="en-US" smtClean="0"/>
              <a:t>‹#›</a:t>
            </a:fld>
            <a:endParaRPr lang="en-US"/>
          </a:p>
        </p:txBody>
      </p:sp>
    </p:spTree>
    <p:extLst>
      <p:ext uri="{BB962C8B-B14F-4D97-AF65-F5344CB8AC3E}">
        <p14:creationId xmlns:p14="http://schemas.microsoft.com/office/powerpoint/2010/main" val="1198073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436D9-FFCB-6050-0286-BE6432872AA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35B361-0B46-786D-2EBA-A9EC79BCB23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FFEFAF-4B2B-660C-77C1-73BE63109470}"/>
              </a:ext>
            </a:extLst>
          </p:cNvPr>
          <p:cNvSpPr>
            <a:spLocks noGrp="1"/>
          </p:cNvSpPr>
          <p:nvPr>
            <p:ph type="dt" sz="half" idx="10"/>
          </p:nvPr>
        </p:nvSpPr>
        <p:spPr/>
        <p:txBody>
          <a:bodyPr/>
          <a:lstStyle/>
          <a:p>
            <a:fld id="{E30EB563-5ABA-5546-BD05-CB2DE4FAE064}" type="datetimeFigureOut">
              <a:rPr lang="en-US" smtClean="0"/>
              <a:t>2/8/25</a:t>
            </a:fld>
            <a:endParaRPr lang="en-US"/>
          </a:p>
        </p:txBody>
      </p:sp>
      <p:sp>
        <p:nvSpPr>
          <p:cNvPr id="5" name="Footer Placeholder 4">
            <a:extLst>
              <a:ext uri="{FF2B5EF4-FFF2-40B4-BE49-F238E27FC236}">
                <a16:creationId xmlns:a16="http://schemas.microsoft.com/office/drawing/2014/main" id="{7952815B-926C-A1C7-F97B-5272BAEAE2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A7E51D-356B-4AB9-D54F-0B260879902B}"/>
              </a:ext>
            </a:extLst>
          </p:cNvPr>
          <p:cNvSpPr>
            <a:spLocks noGrp="1"/>
          </p:cNvSpPr>
          <p:nvPr>
            <p:ph type="sldNum" sz="quarter" idx="12"/>
          </p:nvPr>
        </p:nvSpPr>
        <p:spPr/>
        <p:txBody>
          <a:bodyPr/>
          <a:lstStyle/>
          <a:p>
            <a:fld id="{1301F7EA-251F-804C-A26E-6AD80ADFF681}" type="slidenum">
              <a:rPr lang="en-US" smtClean="0"/>
              <a:t>‹#›</a:t>
            </a:fld>
            <a:endParaRPr lang="en-US"/>
          </a:p>
        </p:txBody>
      </p:sp>
    </p:spTree>
    <p:extLst>
      <p:ext uri="{BB962C8B-B14F-4D97-AF65-F5344CB8AC3E}">
        <p14:creationId xmlns:p14="http://schemas.microsoft.com/office/powerpoint/2010/main" val="2566509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1A959-1350-0B13-A55F-74EC045016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34432C-9B41-5121-C521-B46EEFABBE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53097F-0943-55FC-B872-A22AA0F0EB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52D9E3-78C7-4F4D-A78F-7B22E38C03BF}"/>
              </a:ext>
            </a:extLst>
          </p:cNvPr>
          <p:cNvSpPr>
            <a:spLocks noGrp="1"/>
          </p:cNvSpPr>
          <p:nvPr>
            <p:ph type="dt" sz="half" idx="10"/>
          </p:nvPr>
        </p:nvSpPr>
        <p:spPr/>
        <p:txBody>
          <a:bodyPr/>
          <a:lstStyle/>
          <a:p>
            <a:fld id="{E30EB563-5ABA-5546-BD05-CB2DE4FAE064}" type="datetimeFigureOut">
              <a:rPr lang="en-US" smtClean="0"/>
              <a:t>2/8/25</a:t>
            </a:fld>
            <a:endParaRPr lang="en-US"/>
          </a:p>
        </p:txBody>
      </p:sp>
      <p:sp>
        <p:nvSpPr>
          <p:cNvPr id="6" name="Footer Placeholder 5">
            <a:extLst>
              <a:ext uri="{FF2B5EF4-FFF2-40B4-BE49-F238E27FC236}">
                <a16:creationId xmlns:a16="http://schemas.microsoft.com/office/drawing/2014/main" id="{B30AD2FE-C1F5-1CE3-3CA6-7C3F44FFD8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9A7E62-E949-C788-270D-8B8DC80F780C}"/>
              </a:ext>
            </a:extLst>
          </p:cNvPr>
          <p:cNvSpPr>
            <a:spLocks noGrp="1"/>
          </p:cNvSpPr>
          <p:nvPr>
            <p:ph type="sldNum" sz="quarter" idx="12"/>
          </p:nvPr>
        </p:nvSpPr>
        <p:spPr/>
        <p:txBody>
          <a:bodyPr/>
          <a:lstStyle/>
          <a:p>
            <a:fld id="{1301F7EA-251F-804C-A26E-6AD80ADFF681}" type="slidenum">
              <a:rPr lang="en-US" smtClean="0"/>
              <a:t>‹#›</a:t>
            </a:fld>
            <a:endParaRPr lang="en-US"/>
          </a:p>
        </p:txBody>
      </p:sp>
    </p:spTree>
    <p:extLst>
      <p:ext uri="{BB962C8B-B14F-4D97-AF65-F5344CB8AC3E}">
        <p14:creationId xmlns:p14="http://schemas.microsoft.com/office/powerpoint/2010/main" val="4108406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DA075-0220-CA3C-FBE3-3D1B3A34C6F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021F8D-B456-00C1-1EE2-AEBF1701D2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BB5EF7-BDE9-E63E-4098-344CCD9D64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BA98C2C-DBEE-CE88-ABB9-F5F94C3D14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7890D3-2806-4E72-1340-91E09FFAA3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E3AA87D-7CE2-7191-6B1E-C20BF2B0B5D8}"/>
              </a:ext>
            </a:extLst>
          </p:cNvPr>
          <p:cNvSpPr>
            <a:spLocks noGrp="1"/>
          </p:cNvSpPr>
          <p:nvPr>
            <p:ph type="dt" sz="half" idx="10"/>
          </p:nvPr>
        </p:nvSpPr>
        <p:spPr/>
        <p:txBody>
          <a:bodyPr/>
          <a:lstStyle/>
          <a:p>
            <a:fld id="{E30EB563-5ABA-5546-BD05-CB2DE4FAE064}" type="datetimeFigureOut">
              <a:rPr lang="en-US" smtClean="0"/>
              <a:t>2/8/25</a:t>
            </a:fld>
            <a:endParaRPr lang="en-US"/>
          </a:p>
        </p:txBody>
      </p:sp>
      <p:sp>
        <p:nvSpPr>
          <p:cNvPr id="8" name="Footer Placeholder 7">
            <a:extLst>
              <a:ext uri="{FF2B5EF4-FFF2-40B4-BE49-F238E27FC236}">
                <a16:creationId xmlns:a16="http://schemas.microsoft.com/office/drawing/2014/main" id="{15641170-D2E1-0772-DE21-6532DB940A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D4B659-C952-D388-3518-56B003F1F32C}"/>
              </a:ext>
            </a:extLst>
          </p:cNvPr>
          <p:cNvSpPr>
            <a:spLocks noGrp="1"/>
          </p:cNvSpPr>
          <p:nvPr>
            <p:ph type="sldNum" sz="quarter" idx="12"/>
          </p:nvPr>
        </p:nvSpPr>
        <p:spPr/>
        <p:txBody>
          <a:bodyPr/>
          <a:lstStyle/>
          <a:p>
            <a:fld id="{1301F7EA-251F-804C-A26E-6AD80ADFF681}" type="slidenum">
              <a:rPr lang="en-US" smtClean="0"/>
              <a:t>‹#›</a:t>
            </a:fld>
            <a:endParaRPr lang="en-US"/>
          </a:p>
        </p:txBody>
      </p:sp>
    </p:spTree>
    <p:extLst>
      <p:ext uri="{BB962C8B-B14F-4D97-AF65-F5344CB8AC3E}">
        <p14:creationId xmlns:p14="http://schemas.microsoft.com/office/powerpoint/2010/main" val="310768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B26B4-9E85-12BD-660E-E89FC4F430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988B85A-51A1-B792-68B4-BF6CBFA2EB0A}"/>
              </a:ext>
            </a:extLst>
          </p:cNvPr>
          <p:cNvSpPr>
            <a:spLocks noGrp="1"/>
          </p:cNvSpPr>
          <p:nvPr>
            <p:ph type="dt" sz="half" idx="10"/>
          </p:nvPr>
        </p:nvSpPr>
        <p:spPr/>
        <p:txBody>
          <a:bodyPr/>
          <a:lstStyle/>
          <a:p>
            <a:fld id="{E30EB563-5ABA-5546-BD05-CB2DE4FAE064}" type="datetimeFigureOut">
              <a:rPr lang="en-US" smtClean="0"/>
              <a:t>2/8/25</a:t>
            </a:fld>
            <a:endParaRPr lang="en-US"/>
          </a:p>
        </p:txBody>
      </p:sp>
      <p:sp>
        <p:nvSpPr>
          <p:cNvPr id="4" name="Footer Placeholder 3">
            <a:extLst>
              <a:ext uri="{FF2B5EF4-FFF2-40B4-BE49-F238E27FC236}">
                <a16:creationId xmlns:a16="http://schemas.microsoft.com/office/drawing/2014/main" id="{2F3467D4-EF35-F958-B996-B14F0E6B36C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1E24ED9-B383-C19F-19E1-FC138ED1B1FD}"/>
              </a:ext>
            </a:extLst>
          </p:cNvPr>
          <p:cNvSpPr>
            <a:spLocks noGrp="1"/>
          </p:cNvSpPr>
          <p:nvPr>
            <p:ph type="sldNum" sz="quarter" idx="12"/>
          </p:nvPr>
        </p:nvSpPr>
        <p:spPr/>
        <p:txBody>
          <a:bodyPr/>
          <a:lstStyle/>
          <a:p>
            <a:fld id="{1301F7EA-251F-804C-A26E-6AD80ADFF681}" type="slidenum">
              <a:rPr lang="en-US" smtClean="0"/>
              <a:t>‹#›</a:t>
            </a:fld>
            <a:endParaRPr lang="en-US"/>
          </a:p>
        </p:txBody>
      </p:sp>
    </p:spTree>
    <p:extLst>
      <p:ext uri="{BB962C8B-B14F-4D97-AF65-F5344CB8AC3E}">
        <p14:creationId xmlns:p14="http://schemas.microsoft.com/office/powerpoint/2010/main" val="2492301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3CEDE8-7717-C03B-2396-A325BCCEBAD8}"/>
              </a:ext>
            </a:extLst>
          </p:cNvPr>
          <p:cNvSpPr>
            <a:spLocks noGrp="1"/>
          </p:cNvSpPr>
          <p:nvPr>
            <p:ph type="dt" sz="half" idx="10"/>
          </p:nvPr>
        </p:nvSpPr>
        <p:spPr/>
        <p:txBody>
          <a:bodyPr/>
          <a:lstStyle/>
          <a:p>
            <a:fld id="{E30EB563-5ABA-5546-BD05-CB2DE4FAE064}" type="datetimeFigureOut">
              <a:rPr lang="en-US" smtClean="0"/>
              <a:t>2/8/25</a:t>
            </a:fld>
            <a:endParaRPr lang="en-US"/>
          </a:p>
        </p:txBody>
      </p:sp>
      <p:sp>
        <p:nvSpPr>
          <p:cNvPr id="3" name="Footer Placeholder 2">
            <a:extLst>
              <a:ext uri="{FF2B5EF4-FFF2-40B4-BE49-F238E27FC236}">
                <a16:creationId xmlns:a16="http://schemas.microsoft.com/office/drawing/2014/main" id="{C6FC779A-C00E-2885-DB0E-176369DB52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E44F245-4999-060B-6856-5EF3C947FB35}"/>
              </a:ext>
            </a:extLst>
          </p:cNvPr>
          <p:cNvSpPr>
            <a:spLocks noGrp="1"/>
          </p:cNvSpPr>
          <p:nvPr>
            <p:ph type="sldNum" sz="quarter" idx="12"/>
          </p:nvPr>
        </p:nvSpPr>
        <p:spPr/>
        <p:txBody>
          <a:bodyPr/>
          <a:lstStyle/>
          <a:p>
            <a:fld id="{1301F7EA-251F-804C-A26E-6AD80ADFF681}" type="slidenum">
              <a:rPr lang="en-US" smtClean="0"/>
              <a:t>‹#›</a:t>
            </a:fld>
            <a:endParaRPr lang="en-US"/>
          </a:p>
        </p:txBody>
      </p:sp>
    </p:spTree>
    <p:extLst>
      <p:ext uri="{BB962C8B-B14F-4D97-AF65-F5344CB8AC3E}">
        <p14:creationId xmlns:p14="http://schemas.microsoft.com/office/powerpoint/2010/main" val="3676452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7DE30-08C9-31AC-4079-7379E5F085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F31B60B-A55F-D3B4-5FC6-B81D30F214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099B88E-B185-3793-E7D0-3BE128A735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768B55-5D38-006D-5A63-867DA12A87E0}"/>
              </a:ext>
            </a:extLst>
          </p:cNvPr>
          <p:cNvSpPr>
            <a:spLocks noGrp="1"/>
          </p:cNvSpPr>
          <p:nvPr>
            <p:ph type="dt" sz="half" idx="10"/>
          </p:nvPr>
        </p:nvSpPr>
        <p:spPr/>
        <p:txBody>
          <a:bodyPr/>
          <a:lstStyle/>
          <a:p>
            <a:fld id="{E30EB563-5ABA-5546-BD05-CB2DE4FAE064}" type="datetimeFigureOut">
              <a:rPr lang="en-US" smtClean="0"/>
              <a:t>2/8/25</a:t>
            </a:fld>
            <a:endParaRPr lang="en-US"/>
          </a:p>
        </p:txBody>
      </p:sp>
      <p:sp>
        <p:nvSpPr>
          <p:cNvPr id="6" name="Footer Placeholder 5">
            <a:extLst>
              <a:ext uri="{FF2B5EF4-FFF2-40B4-BE49-F238E27FC236}">
                <a16:creationId xmlns:a16="http://schemas.microsoft.com/office/drawing/2014/main" id="{767E2759-4554-4378-F4B0-64A310FA39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3F3E60-A71A-6E5E-64BE-928EDF5173DF}"/>
              </a:ext>
            </a:extLst>
          </p:cNvPr>
          <p:cNvSpPr>
            <a:spLocks noGrp="1"/>
          </p:cNvSpPr>
          <p:nvPr>
            <p:ph type="sldNum" sz="quarter" idx="12"/>
          </p:nvPr>
        </p:nvSpPr>
        <p:spPr/>
        <p:txBody>
          <a:bodyPr/>
          <a:lstStyle/>
          <a:p>
            <a:fld id="{1301F7EA-251F-804C-A26E-6AD80ADFF681}" type="slidenum">
              <a:rPr lang="en-US" smtClean="0"/>
              <a:t>‹#›</a:t>
            </a:fld>
            <a:endParaRPr lang="en-US"/>
          </a:p>
        </p:txBody>
      </p:sp>
    </p:spTree>
    <p:extLst>
      <p:ext uri="{BB962C8B-B14F-4D97-AF65-F5344CB8AC3E}">
        <p14:creationId xmlns:p14="http://schemas.microsoft.com/office/powerpoint/2010/main" val="397237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9A1F0-DD79-1EAF-DF19-6FAA144092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97E444F-E317-F9F0-7EFA-78A6D08087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AD22B27-E478-7F56-9681-D99FD2AB16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F6B7FF-2A08-16B9-D947-334E6EAF95E2}"/>
              </a:ext>
            </a:extLst>
          </p:cNvPr>
          <p:cNvSpPr>
            <a:spLocks noGrp="1"/>
          </p:cNvSpPr>
          <p:nvPr>
            <p:ph type="dt" sz="half" idx="10"/>
          </p:nvPr>
        </p:nvSpPr>
        <p:spPr/>
        <p:txBody>
          <a:bodyPr/>
          <a:lstStyle/>
          <a:p>
            <a:fld id="{E30EB563-5ABA-5546-BD05-CB2DE4FAE064}" type="datetimeFigureOut">
              <a:rPr lang="en-US" smtClean="0"/>
              <a:t>2/8/25</a:t>
            </a:fld>
            <a:endParaRPr lang="en-US"/>
          </a:p>
        </p:txBody>
      </p:sp>
      <p:sp>
        <p:nvSpPr>
          <p:cNvPr id="6" name="Footer Placeholder 5">
            <a:extLst>
              <a:ext uri="{FF2B5EF4-FFF2-40B4-BE49-F238E27FC236}">
                <a16:creationId xmlns:a16="http://schemas.microsoft.com/office/drawing/2014/main" id="{A3665671-5AB1-0684-F519-1E6B12F57D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472934-229A-890D-F0C4-3D29CE317A8B}"/>
              </a:ext>
            </a:extLst>
          </p:cNvPr>
          <p:cNvSpPr>
            <a:spLocks noGrp="1"/>
          </p:cNvSpPr>
          <p:nvPr>
            <p:ph type="sldNum" sz="quarter" idx="12"/>
          </p:nvPr>
        </p:nvSpPr>
        <p:spPr/>
        <p:txBody>
          <a:bodyPr/>
          <a:lstStyle/>
          <a:p>
            <a:fld id="{1301F7EA-251F-804C-A26E-6AD80ADFF681}" type="slidenum">
              <a:rPr lang="en-US" smtClean="0"/>
              <a:t>‹#›</a:t>
            </a:fld>
            <a:endParaRPr lang="en-US"/>
          </a:p>
        </p:txBody>
      </p:sp>
    </p:spTree>
    <p:extLst>
      <p:ext uri="{BB962C8B-B14F-4D97-AF65-F5344CB8AC3E}">
        <p14:creationId xmlns:p14="http://schemas.microsoft.com/office/powerpoint/2010/main" val="3478351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CE9E08-9C36-10BC-A746-F239DBF8AF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CA0F0C4-BBD2-56CD-0100-2B921AA3FC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6015A6-44A4-D0F2-F875-1AB7D8D719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30EB563-5ABA-5546-BD05-CB2DE4FAE064}" type="datetimeFigureOut">
              <a:rPr lang="en-US" smtClean="0"/>
              <a:t>2/8/25</a:t>
            </a:fld>
            <a:endParaRPr lang="en-US"/>
          </a:p>
        </p:txBody>
      </p:sp>
      <p:sp>
        <p:nvSpPr>
          <p:cNvPr id="5" name="Footer Placeholder 4">
            <a:extLst>
              <a:ext uri="{FF2B5EF4-FFF2-40B4-BE49-F238E27FC236}">
                <a16:creationId xmlns:a16="http://schemas.microsoft.com/office/drawing/2014/main" id="{F78782DC-2DCB-DC2F-577A-0B390E03FA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C203EEA-EC8C-D879-4AB9-B904098F4C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301F7EA-251F-804C-A26E-6AD80ADFF681}" type="slidenum">
              <a:rPr lang="en-US" smtClean="0"/>
              <a:t>‹#›</a:t>
            </a:fld>
            <a:endParaRPr lang="en-US"/>
          </a:p>
        </p:txBody>
      </p:sp>
    </p:spTree>
    <p:extLst>
      <p:ext uri="{BB962C8B-B14F-4D97-AF65-F5344CB8AC3E}">
        <p14:creationId xmlns:p14="http://schemas.microsoft.com/office/powerpoint/2010/main" val="4193586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4402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63CCA3-3082-729A-36DA-E38A79E8ECA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80029BB-E61F-95EF-2E9D-4BEF8C89508B}"/>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2BCD6BB-8EF4-9E27-6C9B-41DBA4F9169A}"/>
              </a:ext>
            </a:extLst>
          </p:cNvPr>
          <p:cNvSpPr>
            <a:spLocks noGrp="1"/>
          </p:cNvSpPr>
          <p:nvPr>
            <p:ph type="title"/>
          </p:nvPr>
        </p:nvSpPr>
        <p:spPr/>
        <p:txBody>
          <a:bodyPr>
            <a:normAutofit/>
          </a:bodyPr>
          <a:lstStyle/>
          <a:p>
            <a:pPr algn="ctr"/>
            <a:r>
              <a:rPr lang="en-US" sz="4800" b="1" dirty="0">
                <a:solidFill>
                  <a:schemeClr val="bg1"/>
                </a:solidFill>
              </a:rPr>
              <a:t>The Paradise in Hades</a:t>
            </a:r>
          </a:p>
        </p:txBody>
      </p:sp>
      <p:sp>
        <p:nvSpPr>
          <p:cNvPr id="3" name="Content Placeholder 2">
            <a:extLst>
              <a:ext uri="{FF2B5EF4-FFF2-40B4-BE49-F238E27FC236}">
                <a16:creationId xmlns:a16="http://schemas.microsoft.com/office/drawing/2014/main" id="{295BDFEC-2A0C-6152-34FA-A3C7F6972265}"/>
              </a:ext>
            </a:extLst>
          </p:cNvPr>
          <p:cNvSpPr>
            <a:spLocks noGrp="1"/>
          </p:cNvSpPr>
          <p:nvPr>
            <p:ph idx="1"/>
          </p:nvPr>
        </p:nvSpPr>
        <p:spPr/>
        <p:txBody>
          <a:bodyPr>
            <a:normAutofit/>
          </a:bodyPr>
          <a:lstStyle/>
          <a:p>
            <a:pPr marL="9525" indent="0">
              <a:buNone/>
            </a:pPr>
            <a:r>
              <a:rPr lang="en-US" sz="3600" b="1" dirty="0">
                <a:solidFill>
                  <a:schemeClr val="bg1"/>
                </a:solidFill>
                <a:effectLst/>
                <a:ea typeface="Calibri" panose="020F0502020204030204" pitchFamily="34" charset="0"/>
                <a:cs typeface="Times New Roman" panose="02020603050405020304" pitchFamily="18" charset="0"/>
              </a:rPr>
              <a:t>The Rich Man and Lazarus </a:t>
            </a:r>
            <a:r>
              <a:rPr lang="en-US" sz="3600" dirty="0">
                <a:solidFill>
                  <a:schemeClr val="bg1"/>
                </a:solidFill>
                <a:effectLst/>
                <a:ea typeface="Calibri" panose="020F0502020204030204" pitchFamily="34" charset="0"/>
                <a:cs typeface="Times New Roman" panose="02020603050405020304" pitchFamily="18" charset="0"/>
              </a:rPr>
              <a:t>(</a:t>
            </a:r>
            <a:r>
              <a:rPr lang="en-US" sz="3600" dirty="0">
                <a:solidFill>
                  <a:srgbClr val="FFC000"/>
                </a:solidFill>
                <a:effectLst/>
                <a:ea typeface="Calibri" panose="020F0502020204030204" pitchFamily="34" charset="0"/>
                <a:cs typeface="Times New Roman" panose="02020603050405020304" pitchFamily="18" charset="0"/>
              </a:rPr>
              <a:t>Luke 16:19-31</a:t>
            </a:r>
            <a:r>
              <a:rPr lang="en-US" sz="3600" dirty="0">
                <a:solidFill>
                  <a:schemeClr val="bg1"/>
                </a:solidFill>
                <a:effectLst/>
                <a:ea typeface="Calibri" panose="020F0502020204030204" pitchFamily="34" charset="0"/>
                <a:cs typeface="Times New Roman" panose="02020603050405020304" pitchFamily="18" charset="0"/>
              </a:rPr>
              <a:t>)</a:t>
            </a:r>
          </a:p>
          <a:p>
            <a:pPr indent="-219075"/>
            <a:r>
              <a:rPr lang="en-US" sz="3200" dirty="0">
                <a:solidFill>
                  <a:schemeClr val="bg1"/>
                </a:solidFill>
                <a:effectLst/>
                <a:ea typeface="Calibri" panose="020F0502020204030204" pitchFamily="34" charset="0"/>
                <a:cs typeface="Times New Roman" panose="02020603050405020304" pitchFamily="18" charset="0"/>
              </a:rPr>
              <a:t>Abraham’s Bosom</a:t>
            </a:r>
          </a:p>
          <a:p>
            <a:pPr lvl="1" indent="-219075"/>
            <a:r>
              <a:rPr lang="en-US" sz="3200" dirty="0">
                <a:solidFill>
                  <a:schemeClr val="bg1"/>
                </a:solidFill>
                <a:cs typeface="Times New Roman" panose="02020603050405020304" pitchFamily="18" charset="0"/>
              </a:rPr>
              <a:t>A place Abraham was himself (</a:t>
            </a:r>
            <a:r>
              <a:rPr lang="en-US" sz="3200" dirty="0">
                <a:solidFill>
                  <a:srgbClr val="FFC000"/>
                </a:solidFill>
                <a:cs typeface="Times New Roman" panose="02020603050405020304" pitchFamily="18" charset="0"/>
              </a:rPr>
              <a:t>v. 24</a:t>
            </a:r>
            <a:r>
              <a:rPr lang="en-US" sz="3200" dirty="0">
                <a:solidFill>
                  <a:schemeClr val="bg1"/>
                </a:solidFill>
                <a:cs typeface="Times New Roman" panose="02020603050405020304" pitchFamily="18" charset="0"/>
              </a:rPr>
              <a:t>) (</a:t>
            </a:r>
            <a:r>
              <a:rPr lang="en-US" sz="3200" dirty="0">
                <a:solidFill>
                  <a:srgbClr val="FFC000"/>
                </a:solidFill>
                <a:cs typeface="Times New Roman" panose="02020603050405020304" pitchFamily="18" charset="0"/>
              </a:rPr>
              <a:t>cf. Luke 20:37-38</a:t>
            </a:r>
            <a:r>
              <a:rPr lang="en-US" sz="3200" dirty="0">
                <a:solidFill>
                  <a:schemeClr val="bg1"/>
                </a:solidFill>
                <a:cs typeface="Times New Roman" panose="02020603050405020304" pitchFamily="18" charset="0"/>
              </a:rPr>
              <a:t>)</a:t>
            </a:r>
          </a:p>
          <a:p>
            <a:pPr lvl="1" indent="-219075"/>
            <a:r>
              <a:rPr lang="en-US" sz="3200" dirty="0">
                <a:solidFill>
                  <a:schemeClr val="bg1"/>
                </a:solidFill>
                <a:cs typeface="Times New Roman" panose="02020603050405020304" pitchFamily="18" charset="0"/>
              </a:rPr>
              <a:t>Bosom – a place of embrace, or reclining at supper, denoting fellowship (</a:t>
            </a:r>
            <a:r>
              <a:rPr lang="en-US" sz="3200" dirty="0">
                <a:solidFill>
                  <a:srgbClr val="FFC000"/>
                </a:solidFill>
                <a:cs typeface="Times New Roman" panose="02020603050405020304" pitchFamily="18" charset="0"/>
              </a:rPr>
              <a:t>cf. Romans 4:11</a:t>
            </a:r>
            <a:r>
              <a:rPr lang="en-US" sz="3200" dirty="0">
                <a:solidFill>
                  <a:schemeClr val="bg1"/>
                </a:solidFill>
                <a:cs typeface="Times New Roman" panose="02020603050405020304" pitchFamily="18" charset="0"/>
              </a:rPr>
              <a:t>). (</a:t>
            </a:r>
            <a:r>
              <a:rPr lang="en-US" sz="3200" dirty="0">
                <a:solidFill>
                  <a:srgbClr val="FFC000"/>
                </a:solidFill>
                <a:cs typeface="Times New Roman" panose="02020603050405020304" pitchFamily="18" charset="0"/>
              </a:rPr>
              <a:t>cf. Luke 19:9</a:t>
            </a:r>
            <a:r>
              <a:rPr lang="en-US" sz="3200" dirty="0">
                <a:solidFill>
                  <a:schemeClr val="bg1"/>
                </a:solidFill>
                <a:cs typeface="Times New Roman" panose="02020603050405020304" pitchFamily="18" charset="0"/>
              </a:rPr>
              <a:t>)</a:t>
            </a:r>
          </a:p>
          <a:p>
            <a:pPr marL="1323975" lvl="1" indent="-219075"/>
            <a:r>
              <a:rPr lang="en-US" sz="3200" dirty="0">
                <a:solidFill>
                  <a:schemeClr val="bg1"/>
                </a:solidFill>
                <a:cs typeface="Times New Roman" panose="02020603050405020304" pitchFamily="18" charset="0"/>
              </a:rPr>
              <a:t>A place of fellowship with God, and those who have fellowship with God, with comfort until the last day.</a:t>
            </a:r>
          </a:p>
        </p:txBody>
      </p:sp>
    </p:spTree>
    <p:extLst>
      <p:ext uri="{BB962C8B-B14F-4D97-AF65-F5344CB8AC3E}">
        <p14:creationId xmlns:p14="http://schemas.microsoft.com/office/powerpoint/2010/main" val="25009696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7AE74-1686-EB02-2BC8-0497AE32F1D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002C6E5-5116-A016-0D62-78193A2D95D2}"/>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AC8328D-E600-156A-847B-80A4400B1EAC}"/>
              </a:ext>
            </a:extLst>
          </p:cNvPr>
          <p:cNvSpPr>
            <a:spLocks noGrp="1"/>
          </p:cNvSpPr>
          <p:nvPr>
            <p:ph type="title"/>
          </p:nvPr>
        </p:nvSpPr>
        <p:spPr/>
        <p:txBody>
          <a:bodyPr>
            <a:normAutofit/>
          </a:bodyPr>
          <a:lstStyle/>
          <a:p>
            <a:pPr algn="ctr"/>
            <a:r>
              <a:rPr lang="en-US" sz="4800" b="1" dirty="0">
                <a:solidFill>
                  <a:schemeClr val="bg1"/>
                </a:solidFill>
              </a:rPr>
              <a:t>The Paradise in Hades</a:t>
            </a:r>
          </a:p>
        </p:txBody>
      </p:sp>
      <p:sp>
        <p:nvSpPr>
          <p:cNvPr id="3" name="Content Placeholder 2">
            <a:extLst>
              <a:ext uri="{FF2B5EF4-FFF2-40B4-BE49-F238E27FC236}">
                <a16:creationId xmlns:a16="http://schemas.microsoft.com/office/drawing/2014/main" id="{93EFD711-24C3-B505-40D3-BF1DD54D3F91}"/>
              </a:ext>
            </a:extLst>
          </p:cNvPr>
          <p:cNvSpPr>
            <a:spLocks noGrp="1"/>
          </p:cNvSpPr>
          <p:nvPr>
            <p:ph idx="1"/>
          </p:nvPr>
        </p:nvSpPr>
        <p:spPr/>
        <p:txBody>
          <a:bodyPr>
            <a:normAutofit lnSpcReduction="10000"/>
          </a:bodyPr>
          <a:lstStyle/>
          <a:p>
            <a:pPr marL="9525" indent="0">
              <a:buNone/>
            </a:pPr>
            <a:r>
              <a:rPr lang="en-US" sz="3600" b="1" dirty="0">
                <a:solidFill>
                  <a:schemeClr val="bg1"/>
                </a:solidFill>
                <a:effectLst/>
                <a:ea typeface="Calibri" panose="020F0502020204030204" pitchFamily="34" charset="0"/>
                <a:cs typeface="Times New Roman" panose="02020603050405020304" pitchFamily="18" charset="0"/>
              </a:rPr>
              <a:t>Other Passages of Significance</a:t>
            </a:r>
            <a:endParaRPr lang="en-US" sz="3600" dirty="0">
              <a:solidFill>
                <a:schemeClr val="bg1"/>
              </a:solidFill>
              <a:effectLst/>
              <a:ea typeface="Calibri" panose="020F0502020204030204" pitchFamily="34" charset="0"/>
              <a:cs typeface="Times New Roman" panose="02020603050405020304" pitchFamily="18" charset="0"/>
            </a:endParaRPr>
          </a:p>
          <a:p>
            <a:pPr indent="-219075">
              <a:buClr>
                <a:schemeClr val="bg1"/>
              </a:buClr>
            </a:pPr>
            <a:r>
              <a:rPr lang="en-US" sz="3200" dirty="0">
                <a:solidFill>
                  <a:srgbClr val="FFC000"/>
                </a:solidFill>
                <a:effectLst/>
                <a:ea typeface="Calibri" panose="020F0502020204030204" pitchFamily="34" charset="0"/>
                <a:cs typeface="Times New Roman" panose="02020603050405020304" pitchFamily="18" charset="0"/>
              </a:rPr>
              <a:t>John 6:38-39; Romans 8:38-39 </a:t>
            </a:r>
            <a:r>
              <a:rPr lang="en-US" sz="3200" dirty="0">
                <a:solidFill>
                  <a:schemeClr val="bg1"/>
                </a:solidFill>
                <a:effectLst/>
                <a:ea typeface="Calibri" panose="020F0502020204030204" pitchFamily="34" charset="0"/>
                <a:cs typeface="Times New Roman" panose="02020603050405020304" pitchFamily="18" charset="0"/>
              </a:rPr>
              <a:t>– those who belong to Jesus won’t be lost to or separated from Him by death.</a:t>
            </a:r>
          </a:p>
          <a:p>
            <a:pPr indent="-219075">
              <a:buClr>
                <a:schemeClr val="bg1"/>
              </a:buClr>
            </a:pPr>
            <a:r>
              <a:rPr lang="en-US" sz="3200" dirty="0">
                <a:solidFill>
                  <a:srgbClr val="FFC000"/>
                </a:solidFill>
                <a:cs typeface="Times New Roman" panose="02020603050405020304" pitchFamily="18" charset="0"/>
              </a:rPr>
              <a:t>1 Thessalonians 4:13-14 </a:t>
            </a:r>
            <a:r>
              <a:rPr lang="en-US" sz="3200" dirty="0">
                <a:solidFill>
                  <a:schemeClr val="bg1"/>
                </a:solidFill>
                <a:cs typeface="Times New Roman" panose="02020603050405020304" pitchFamily="18" charset="0"/>
              </a:rPr>
              <a:t>– </a:t>
            </a:r>
            <a:r>
              <a:rPr lang="en-US" sz="3200" i="1" dirty="0">
                <a:solidFill>
                  <a:schemeClr val="bg1"/>
                </a:solidFill>
                <a:cs typeface="Times New Roman" panose="02020603050405020304" pitchFamily="18" charset="0"/>
              </a:rPr>
              <a:t>“sleep in Jesus”</a:t>
            </a:r>
          </a:p>
          <a:p>
            <a:pPr indent="-219075">
              <a:buClr>
                <a:schemeClr val="bg1"/>
              </a:buClr>
            </a:pPr>
            <a:r>
              <a:rPr lang="en-US" sz="3200" dirty="0">
                <a:solidFill>
                  <a:srgbClr val="FFC000"/>
                </a:solidFill>
                <a:cs typeface="Times New Roman" panose="02020603050405020304" pitchFamily="18" charset="0"/>
              </a:rPr>
              <a:t>Philippians 1:21-24; 2 Timothy 1:12 </a:t>
            </a:r>
            <a:r>
              <a:rPr lang="en-US" sz="3200" dirty="0">
                <a:solidFill>
                  <a:schemeClr val="bg1"/>
                </a:solidFill>
                <a:cs typeface="Times New Roman" panose="02020603050405020304" pitchFamily="18" charset="0"/>
              </a:rPr>
              <a:t>– dying is gain to be with Christ, who keeps us.</a:t>
            </a:r>
          </a:p>
          <a:p>
            <a:pPr marL="1543050" indent="-219075">
              <a:buClr>
                <a:schemeClr val="bg1"/>
              </a:buClr>
            </a:pPr>
            <a:r>
              <a:rPr lang="en-US" sz="3200" dirty="0">
                <a:solidFill>
                  <a:srgbClr val="FFC000"/>
                </a:solidFill>
                <a:cs typeface="Times New Roman" panose="02020603050405020304" pitchFamily="18" charset="0"/>
              </a:rPr>
              <a:t>2 Corinthians 5:6-8 </a:t>
            </a:r>
            <a:r>
              <a:rPr lang="en-US" sz="3200" dirty="0">
                <a:solidFill>
                  <a:schemeClr val="bg1"/>
                </a:solidFill>
                <a:cs typeface="Times New Roman" panose="02020603050405020304" pitchFamily="18" charset="0"/>
              </a:rPr>
              <a:t>– </a:t>
            </a:r>
            <a:r>
              <a:rPr lang="en-US" sz="3200" i="1" dirty="0">
                <a:solidFill>
                  <a:schemeClr val="bg1"/>
                </a:solidFill>
                <a:cs typeface="Times New Roman" panose="02020603050405020304" pitchFamily="18" charset="0"/>
              </a:rPr>
              <a:t>“courage” </a:t>
            </a:r>
            <a:r>
              <a:rPr lang="en-US" sz="3200" dirty="0">
                <a:solidFill>
                  <a:schemeClr val="bg1"/>
                </a:solidFill>
                <a:cs typeface="Times New Roman" panose="02020603050405020304" pitchFamily="18" charset="0"/>
              </a:rPr>
              <a:t>even if going without a body for some time because of being with the Lord.</a:t>
            </a:r>
          </a:p>
        </p:txBody>
      </p:sp>
    </p:spTree>
    <p:extLst>
      <p:ext uri="{BB962C8B-B14F-4D97-AF65-F5344CB8AC3E}">
        <p14:creationId xmlns:p14="http://schemas.microsoft.com/office/powerpoint/2010/main" val="19457141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E686AC-468A-A7A9-C840-5CC2D29101B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9368CE9-9247-511D-E3C6-D11ACAC662E9}"/>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B3B5266-843E-3785-A097-F7D15104C9C3}"/>
              </a:ext>
            </a:extLst>
          </p:cNvPr>
          <p:cNvSpPr>
            <a:spLocks noGrp="1"/>
          </p:cNvSpPr>
          <p:nvPr>
            <p:ph type="title"/>
          </p:nvPr>
        </p:nvSpPr>
        <p:spPr/>
        <p:txBody>
          <a:bodyPr>
            <a:normAutofit/>
          </a:bodyPr>
          <a:lstStyle/>
          <a:p>
            <a:pPr algn="ctr"/>
            <a:r>
              <a:rPr lang="en-US" sz="4800" b="1" dirty="0">
                <a:solidFill>
                  <a:schemeClr val="bg1"/>
                </a:solidFill>
              </a:rPr>
              <a:t>The Paradise of God</a:t>
            </a:r>
          </a:p>
        </p:txBody>
      </p:sp>
      <p:sp>
        <p:nvSpPr>
          <p:cNvPr id="3" name="Content Placeholder 2">
            <a:extLst>
              <a:ext uri="{FF2B5EF4-FFF2-40B4-BE49-F238E27FC236}">
                <a16:creationId xmlns:a16="http://schemas.microsoft.com/office/drawing/2014/main" id="{BC6B1677-9511-4174-845B-C0B451D484D3}"/>
              </a:ext>
            </a:extLst>
          </p:cNvPr>
          <p:cNvSpPr>
            <a:spLocks noGrp="1"/>
          </p:cNvSpPr>
          <p:nvPr>
            <p:ph idx="1"/>
          </p:nvPr>
        </p:nvSpPr>
        <p:spPr/>
        <p:txBody>
          <a:bodyPr>
            <a:normAutofit/>
          </a:bodyPr>
          <a:lstStyle/>
          <a:p>
            <a:pPr marL="9525" indent="0">
              <a:buNone/>
            </a:pPr>
            <a:r>
              <a:rPr lang="en-US" sz="3600" b="1" dirty="0">
                <a:solidFill>
                  <a:schemeClr val="bg1"/>
                </a:solidFill>
                <a:effectLst/>
                <a:ea typeface="Calibri" panose="020F0502020204030204" pitchFamily="34" charset="0"/>
                <a:cs typeface="Times New Roman" panose="02020603050405020304" pitchFamily="18" charset="0"/>
              </a:rPr>
              <a:t>Paul Concerning His Visions </a:t>
            </a:r>
            <a:r>
              <a:rPr lang="en-US" sz="3600" dirty="0">
                <a:solidFill>
                  <a:schemeClr val="bg1"/>
                </a:solidFill>
                <a:effectLst/>
                <a:ea typeface="Calibri" panose="020F0502020204030204" pitchFamily="34" charset="0"/>
                <a:cs typeface="Times New Roman" panose="02020603050405020304" pitchFamily="18" charset="0"/>
              </a:rPr>
              <a:t>(</a:t>
            </a:r>
            <a:r>
              <a:rPr lang="en-US" sz="3600" dirty="0">
                <a:solidFill>
                  <a:srgbClr val="FFC000"/>
                </a:solidFill>
                <a:effectLst/>
                <a:ea typeface="Calibri" panose="020F0502020204030204" pitchFamily="34" charset="0"/>
                <a:cs typeface="Times New Roman" panose="02020603050405020304" pitchFamily="18" charset="0"/>
              </a:rPr>
              <a:t>2 Corinthians 12:4</a:t>
            </a:r>
            <a:r>
              <a:rPr lang="en-US" sz="3600" dirty="0">
                <a:solidFill>
                  <a:schemeClr val="bg1"/>
                </a:solidFill>
                <a:effectLst/>
                <a:ea typeface="Calibri" panose="020F0502020204030204" pitchFamily="34" charset="0"/>
                <a:cs typeface="Times New Roman" panose="02020603050405020304" pitchFamily="18" charset="0"/>
              </a:rPr>
              <a:t>)</a:t>
            </a:r>
          </a:p>
          <a:p>
            <a:pPr marL="228600" lvl="2" indent="-219075"/>
            <a:r>
              <a:rPr lang="en-US" sz="3200" i="1" dirty="0">
                <a:solidFill>
                  <a:schemeClr val="bg1"/>
                </a:solidFill>
                <a:effectLst/>
                <a:ea typeface="Calibri" panose="020F0502020204030204" pitchFamily="34" charset="0"/>
                <a:cs typeface="Times New Roman" panose="02020603050405020304" pitchFamily="18" charset="0"/>
              </a:rPr>
              <a:t>“the third heaven” </a:t>
            </a:r>
            <a:r>
              <a:rPr lang="en-US" sz="3200" dirty="0">
                <a:solidFill>
                  <a:schemeClr val="bg1"/>
                </a:solidFill>
                <a:effectLst/>
                <a:ea typeface="Calibri" panose="020F0502020204030204" pitchFamily="34" charset="0"/>
                <a:cs typeface="Times New Roman" panose="02020603050405020304" pitchFamily="18" charset="0"/>
              </a:rPr>
              <a:t>(</a:t>
            </a:r>
            <a:r>
              <a:rPr lang="en-US" sz="3200" dirty="0">
                <a:solidFill>
                  <a:srgbClr val="FFC000"/>
                </a:solidFill>
                <a:effectLst/>
                <a:ea typeface="Calibri" panose="020F0502020204030204" pitchFamily="34" charset="0"/>
                <a:cs typeface="Times New Roman" panose="02020603050405020304" pitchFamily="18" charset="0"/>
              </a:rPr>
              <a:t>v. 2</a:t>
            </a:r>
            <a:r>
              <a:rPr lang="en-US" sz="3200" dirty="0">
                <a:solidFill>
                  <a:schemeClr val="bg1"/>
                </a:solidFill>
                <a:effectLst/>
                <a:ea typeface="Calibri" panose="020F0502020204030204" pitchFamily="34" charset="0"/>
                <a:cs typeface="Times New Roman" panose="02020603050405020304" pitchFamily="18" charset="0"/>
              </a:rPr>
              <a:t>) = </a:t>
            </a:r>
            <a:r>
              <a:rPr lang="en-US" sz="3200" i="1" dirty="0">
                <a:solidFill>
                  <a:schemeClr val="bg1"/>
                </a:solidFill>
                <a:effectLst/>
                <a:ea typeface="Calibri" panose="020F0502020204030204" pitchFamily="34" charset="0"/>
                <a:cs typeface="Times New Roman" panose="02020603050405020304" pitchFamily="18" charset="0"/>
              </a:rPr>
              <a:t>“Paradise” </a:t>
            </a:r>
            <a:r>
              <a:rPr lang="en-US" sz="3200" dirty="0">
                <a:solidFill>
                  <a:schemeClr val="bg1"/>
                </a:solidFill>
                <a:effectLst/>
                <a:ea typeface="Calibri" panose="020F0502020204030204" pitchFamily="34" charset="0"/>
                <a:cs typeface="Times New Roman" panose="02020603050405020304" pitchFamily="18" charset="0"/>
              </a:rPr>
              <a:t>(</a:t>
            </a:r>
            <a:r>
              <a:rPr lang="en-US" sz="3200" i="1" dirty="0" err="1">
                <a:solidFill>
                  <a:schemeClr val="bg1"/>
                </a:solidFill>
                <a:effectLst/>
                <a:ea typeface="Calibri" panose="020F0502020204030204" pitchFamily="34" charset="0"/>
                <a:cs typeface="Times New Roman" panose="02020603050405020304" pitchFamily="18" charset="0"/>
              </a:rPr>
              <a:t>paradeisos</a:t>
            </a:r>
            <a:r>
              <a:rPr lang="en-US" sz="3200" dirty="0">
                <a:solidFill>
                  <a:schemeClr val="bg1"/>
                </a:solidFill>
                <a:effectLst/>
                <a:ea typeface="Calibri" panose="020F0502020204030204" pitchFamily="34" charset="0"/>
                <a:cs typeface="Times New Roman" panose="02020603050405020304" pitchFamily="18" charset="0"/>
              </a:rPr>
              <a:t>) (</a:t>
            </a:r>
            <a:r>
              <a:rPr lang="en-US" sz="3200" dirty="0">
                <a:solidFill>
                  <a:srgbClr val="FFC000"/>
                </a:solidFill>
                <a:effectLst/>
                <a:ea typeface="Calibri" panose="020F0502020204030204" pitchFamily="34" charset="0"/>
                <a:cs typeface="Times New Roman" panose="02020603050405020304" pitchFamily="18" charset="0"/>
              </a:rPr>
              <a:t>v. 4</a:t>
            </a:r>
            <a:r>
              <a:rPr lang="en-US" sz="3200" dirty="0">
                <a:solidFill>
                  <a:schemeClr val="bg1"/>
                </a:solidFill>
                <a:effectLst/>
                <a:ea typeface="Calibri" panose="020F0502020204030204" pitchFamily="34" charset="0"/>
                <a:cs typeface="Times New Roman" panose="02020603050405020304" pitchFamily="18" charset="0"/>
              </a:rPr>
              <a:t>)</a:t>
            </a:r>
          </a:p>
          <a:p>
            <a:pPr marL="228600" lvl="2" indent="-219075"/>
            <a:r>
              <a:rPr lang="en-US" sz="3200" dirty="0">
                <a:solidFill>
                  <a:schemeClr val="bg1"/>
                </a:solidFill>
                <a:effectLst/>
                <a:ea typeface="Calibri" panose="020F0502020204030204" pitchFamily="34" charset="0"/>
                <a:cs typeface="Times New Roman" panose="02020603050405020304" pitchFamily="18" charset="0"/>
              </a:rPr>
              <a:t>Third heaven – firmament, then space, then God’s abode.</a:t>
            </a:r>
          </a:p>
          <a:p>
            <a:pPr indent="-219075"/>
            <a:r>
              <a:rPr lang="en-US" sz="3200" dirty="0">
                <a:solidFill>
                  <a:schemeClr val="bg1"/>
                </a:solidFill>
                <a:effectLst/>
                <a:ea typeface="Calibri" panose="020F0502020204030204" pitchFamily="34" charset="0"/>
                <a:cs typeface="Times New Roman" panose="02020603050405020304" pitchFamily="18" charset="0"/>
              </a:rPr>
              <a:t>Paradise (</a:t>
            </a:r>
            <a:r>
              <a:rPr lang="en-US" sz="3200" i="1" dirty="0" err="1">
                <a:solidFill>
                  <a:schemeClr val="bg1"/>
                </a:solidFill>
                <a:effectLst/>
                <a:ea typeface="Calibri" panose="020F0502020204030204" pitchFamily="34" charset="0"/>
                <a:cs typeface="Times New Roman" panose="02020603050405020304" pitchFamily="18" charset="0"/>
              </a:rPr>
              <a:t>paradeisos</a:t>
            </a:r>
            <a:r>
              <a:rPr lang="en-US" sz="3200" dirty="0">
                <a:solidFill>
                  <a:schemeClr val="bg1"/>
                </a:solidFill>
                <a:effectLst/>
                <a:ea typeface="Calibri" panose="020F0502020204030204" pitchFamily="34" charset="0"/>
                <a:cs typeface="Times New Roman" panose="02020603050405020304" pitchFamily="18" charset="0"/>
              </a:rPr>
              <a:t>) – used in reference to heaven, God’s abode, the place prepared for the saints in the end. (</a:t>
            </a:r>
            <a:r>
              <a:rPr lang="en-US" sz="3200" dirty="0">
                <a:solidFill>
                  <a:srgbClr val="FFC000"/>
                </a:solidFill>
                <a:effectLst/>
                <a:ea typeface="Calibri" panose="020F0502020204030204" pitchFamily="34" charset="0"/>
                <a:cs typeface="Times New Roman" panose="02020603050405020304" pitchFamily="18" charset="0"/>
              </a:rPr>
              <a:t>cf. 1 Corinthians 15:50</a:t>
            </a:r>
            <a:r>
              <a:rPr lang="en-US" sz="3200" dirty="0">
                <a:solidFill>
                  <a:schemeClr val="bg1"/>
                </a:solidFill>
                <a:effectLst/>
                <a:ea typeface="Calibri" panose="020F0502020204030204" pitchFamily="34" charset="0"/>
                <a:cs typeface="Times New Roman" panose="02020603050405020304" pitchFamily="18" charset="0"/>
              </a:rPr>
              <a:t>)</a:t>
            </a:r>
          </a:p>
          <a:p>
            <a:pPr marL="1608138" indent="-219075"/>
            <a:r>
              <a:rPr lang="en-US" sz="3200" dirty="0">
                <a:solidFill>
                  <a:schemeClr val="bg1"/>
                </a:solidFill>
                <a:cs typeface="Times New Roman" panose="02020603050405020304" pitchFamily="18" charset="0"/>
              </a:rPr>
              <a:t>What did he experience? – </a:t>
            </a:r>
            <a:r>
              <a:rPr lang="en-US" sz="3200" i="1" dirty="0">
                <a:solidFill>
                  <a:schemeClr val="bg1"/>
                </a:solidFill>
                <a:effectLst/>
              </a:rPr>
              <a:t>“heard inexpressible words, which it is not lawful for a man to utter.”</a:t>
            </a:r>
          </a:p>
          <a:p>
            <a:pPr indent="-219075"/>
            <a:endParaRPr lang="en-US" sz="3200" dirty="0">
              <a:solidFill>
                <a:schemeClr val="bg1"/>
              </a:solidFill>
              <a:cs typeface="Times New Roman" panose="02020603050405020304" pitchFamily="18" charset="0"/>
            </a:endParaRPr>
          </a:p>
        </p:txBody>
      </p:sp>
    </p:spTree>
    <p:extLst>
      <p:ext uri="{BB962C8B-B14F-4D97-AF65-F5344CB8AC3E}">
        <p14:creationId xmlns:p14="http://schemas.microsoft.com/office/powerpoint/2010/main" val="377887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7F5A8B-E9BD-0BD4-2CBF-5F1AFB2546C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D45B6C2-00CB-C24E-3209-558CF34DF16D}"/>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F344DF4-AD86-022A-C8DD-C5D39D7C5905}"/>
              </a:ext>
            </a:extLst>
          </p:cNvPr>
          <p:cNvSpPr>
            <a:spLocks noGrp="1"/>
          </p:cNvSpPr>
          <p:nvPr>
            <p:ph type="title"/>
          </p:nvPr>
        </p:nvSpPr>
        <p:spPr/>
        <p:txBody>
          <a:bodyPr>
            <a:normAutofit/>
          </a:bodyPr>
          <a:lstStyle/>
          <a:p>
            <a:pPr algn="ctr"/>
            <a:r>
              <a:rPr lang="en-US" sz="4800" b="1" dirty="0">
                <a:solidFill>
                  <a:schemeClr val="bg1"/>
                </a:solidFill>
              </a:rPr>
              <a:t>The Paradise of God</a:t>
            </a:r>
          </a:p>
        </p:txBody>
      </p:sp>
      <p:sp>
        <p:nvSpPr>
          <p:cNvPr id="3" name="Content Placeholder 2">
            <a:extLst>
              <a:ext uri="{FF2B5EF4-FFF2-40B4-BE49-F238E27FC236}">
                <a16:creationId xmlns:a16="http://schemas.microsoft.com/office/drawing/2014/main" id="{9F9D5C57-BDDD-FB38-07B2-8E53BB91A4DF}"/>
              </a:ext>
            </a:extLst>
          </p:cNvPr>
          <p:cNvSpPr>
            <a:spLocks noGrp="1"/>
          </p:cNvSpPr>
          <p:nvPr>
            <p:ph idx="1"/>
          </p:nvPr>
        </p:nvSpPr>
        <p:spPr/>
        <p:txBody>
          <a:bodyPr>
            <a:normAutofit lnSpcReduction="10000"/>
          </a:bodyPr>
          <a:lstStyle/>
          <a:p>
            <a:pPr marL="9525" indent="0">
              <a:buNone/>
            </a:pPr>
            <a:r>
              <a:rPr lang="en-US" sz="3600" b="1" dirty="0">
                <a:solidFill>
                  <a:schemeClr val="bg1"/>
                </a:solidFill>
                <a:effectLst/>
                <a:ea typeface="Calibri" panose="020F0502020204030204" pitchFamily="34" charset="0"/>
                <a:cs typeface="Times New Roman" panose="02020603050405020304" pitchFamily="18" charset="0"/>
              </a:rPr>
              <a:t>Christ’s Promise to Them That Overcom</a:t>
            </a:r>
            <a:r>
              <a:rPr lang="en-US" sz="3600" b="1" dirty="0">
                <a:solidFill>
                  <a:schemeClr val="bg1"/>
                </a:solidFill>
                <a:ea typeface="Calibri" panose="020F0502020204030204" pitchFamily="34" charset="0"/>
                <a:cs typeface="Times New Roman" panose="02020603050405020304" pitchFamily="18" charset="0"/>
              </a:rPr>
              <a:t>e </a:t>
            </a:r>
            <a:r>
              <a:rPr lang="en-US" sz="3600" dirty="0">
                <a:solidFill>
                  <a:schemeClr val="bg1"/>
                </a:solidFill>
                <a:ea typeface="Calibri" panose="020F0502020204030204" pitchFamily="34" charset="0"/>
                <a:cs typeface="Times New Roman" panose="02020603050405020304" pitchFamily="18" charset="0"/>
              </a:rPr>
              <a:t>(</a:t>
            </a:r>
            <a:r>
              <a:rPr lang="en-US" sz="3600" dirty="0">
                <a:solidFill>
                  <a:srgbClr val="FFC000"/>
                </a:solidFill>
                <a:ea typeface="Calibri" panose="020F0502020204030204" pitchFamily="34" charset="0"/>
                <a:cs typeface="Times New Roman" panose="02020603050405020304" pitchFamily="18" charset="0"/>
              </a:rPr>
              <a:t>Revelation 2:7</a:t>
            </a:r>
            <a:r>
              <a:rPr lang="en-US" sz="3600" dirty="0">
                <a:solidFill>
                  <a:schemeClr val="bg1"/>
                </a:solidFill>
                <a:ea typeface="Calibri" panose="020F0502020204030204" pitchFamily="34" charset="0"/>
                <a:cs typeface="Times New Roman" panose="02020603050405020304" pitchFamily="18" charset="0"/>
              </a:rPr>
              <a:t>)</a:t>
            </a:r>
            <a:endParaRPr lang="en-US" sz="3600" dirty="0">
              <a:solidFill>
                <a:schemeClr val="bg1"/>
              </a:solidFill>
              <a:effectLst/>
              <a:ea typeface="Calibri" panose="020F0502020204030204" pitchFamily="34" charset="0"/>
              <a:cs typeface="Times New Roman" panose="02020603050405020304" pitchFamily="18" charset="0"/>
            </a:endParaRPr>
          </a:p>
          <a:p>
            <a:pPr marL="228600" lvl="2" indent="-219075"/>
            <a:r>
              <a:rPr lang="en-US" sz="3200" i="1" dirty="0">
                <a:solidFill>
                  <a:schemeClr val="bg1"/>
                </a:solidFill>
                <a:effectLst/>
                <a:ea typeface="Calibri" panose="020F0502020204030204" pitchFamily="34" charset="0"/>
                <a:cs typeface="Times New Roman" panose="02020603050405020304" pitchFamily="18" charset="0"/>
              </a:rPr>
              <a:t>“tree of life…Paradise of God” </a:t>
            </a:r>
            <a:r>
              <a:rPr lang="en-US" sz="3200" dirty="0">
                <a:solidFill>
                  <a:schemeClr val="bg1"/>
                </a:solidFill>
                <a:effectLst/>
                <a:ea typeface="Calibri" panose="020F0502020204030204" pitchFamily="34" charset="0"/>
                <a:cs typeface="Times New Roman" panose="02020603050405020304" pitchFamily="18" charset="0"/>
              </a:rPr>
              <a:t>– both bring the mind back to the garden of Eden.</a:t>
            </a:r>
          </a:p>
          <a:p>
            <a:pPr marL="685800" lvl="3" indent="-219075"/>
            <a:r>
              <a:rPr lang="en-US" sz="3200" b="1" dirty="0">
                <a:solidFill>
                  <a:schemeClr val="bg1"/>
                </a:solidFill>
                <a:effectLst/>
                <a:ea typeface="Calibri" panose="020F0502020204030204" pitchFamily="34" charset="0"/>
                <a:cs typeface="Times New Roman" panose="02020603050405020304" pitchFamily="18" charset="0"/>
              </a:rPr>
              <a:t>Tree of life </a:t>
            </a:r>
            <a:r>
              <a:rPr lang="en-US" sz="3200" dirty="0">
                <a:solidFill>
                  <a:schemeClr val="bg1"/>
                </a:solidFill>
                <a:effectLst/>
                <a:ea typeface="Calibri" panose="020F0502020204030204" pitchFamily="34" charset="0"/>
                <a:cs typeface="Times New Roman" panose="02020603050405020304" pitchFamily="18" charset="0"/>
              </a:rPr>
              <a:t>– signified fullness of life, and immunity from death – </a:t>
            </a:r>
            <a:r>
              <a:rPr lang="en-US" sz="3200" dirty="0">
                <a:solidFill>
                  <a:srgbClr val="FFC000"/>
                </a:solidFill>
                <a:effectLst/>
                <a:ea typeface="Calibri" panose="020F0502020204030204" pitchFamily="34" charset="0"/>
                <a:cs typeface="Times New Roman" panose="02020603050405020304" pitchFamily="18" charset="0"/>
              </a:rPr>
              <a:t>Genesis 2:9; 3:22</a:t>
            </a:r>
            <a:r>
              <a:rPr lang="en-US" sz="3200" dirty="0">
                <a:solidFill>
                  <a:schemeClr val="bg1"/>
                </a:solidFill>
                <a:effectLst/>
                <a:ea typeface="Calibri" panose="020F0502020204030204" pitchFamily="34" charset="0"/>
                <a:cs typeface="Times New Roman" panose="02020603050405020304" pitchFamily="18" charset="0"/>
              </a:rPr>
              <a:t> – Life comes from God.</a:t>
            </a:r>
          </a:p>
          <a:p>
            <a:pPr marL="1608138" lvl="3" indent="-219075"/>
            <a:r>
              <a:rPr lang="en-US" sz="3200" b="1" dirty="0">
                <a:solidFill>
                  <a:schemeClr val="bg1"/>
                </a:solidFill>
                <a:effectLst/>
                <a:ea typeface="Calibri" panose="020F0502020204030204" pitchFamily="34" charset="0"/>
                <a:cs typeface="Times New Roman" panose="02020603050405020304" pitchFamily="18" charset="0"/>
              </a:rPr>
              <a:t>Paradise of God </a:t>
            </a:r>
            <a:r>
              <a:rPr lang="en-US" sz="3200" dirty="0">
                <a:solidFill>
                  <a:schemeClr val="bg1"/>
                </a:solidFill>
                <a:effectLst/>
                <a:ea typeface="Calibri" panose="020F0502020204030204" pitchFamily="34" charset="0"/>
                <a:cs typeface="Times New Roman" panose="02020603050405020304" pitchFamily="18" charset="0"/>
              </a:rPr>
              <a:t>– </a:t>
            </a:r>
            <a:r>
              <a:rPr lang="en-US" sz="3200" i="1" dirty="0">
                <a:solidFill>
                  <a:schemeClr val="bg1"/>
                </a:solidFill>
                <a:effectLst/>
                <a:ea typeface="Calibri" panose="020F0502020204030204" pitchFamily="34" charset="0"/>
                <a:cs typeface="Times New Roman" panose="02020603050405020304" pitchFamily="18" charset="0"/>
              </a:rPr>
              <a:t>“of God,” </a:t>
            </a:r>
            <a:r>
              <a:rPr lang="en-US" sz="3200" dirty="0">
                <a:solidFill>
                  <a:schemeClr val="bg1"/>
                </a:solidFill>
                <a:effectLst/>
                <a:ea typeface="Calibri" panose="020F0502020204030204" pitchFamily="34" charset="0"/>
                <a:cs typeface="Times New Roman" panose="02020603050405020304" pitchFamily="18" charset="0"/>
              </a:rPr>
              <a:t>like in the references to </a:t>
            </a:r>
            <a:r>
              <a:rPr lang="en-US" sz="3200" i="1" dirty="0" err="1">
                <a:solidFill>
                  <a:schemeClr val="bg1"/>
                </a:solidFill>
                <a:effectLst/>
                <a:ea typeface="Calibri" panose="020F0502020204030204" pitchFamily="34" charset="0"/>
                <a:cs typeface="Times New Roman" panose="02020603050405020304" pitchFamily="18" charset="0"/>
              </a:rPr>
              <a:t>paradeisos</a:t>
            </a:r>
            <a:r>
              <a:rPr lang="en-US" sz="3200" dirty="0">
                <a:solidFill>
                  <a:schemeClr val="bg1"/>
                </a:solidFill>
                <a:effectLst/>
                <a:ea typeface="Calibri" panose="020F0502020204030204" pitchFamily="34" charset="0"/>
                <a:cs typeface="Times New Roman" panose="02020603050405020304" pitchFamily="18" charset="0"/>
              </a:rPr>
              <a:t> in the LXX, places the significance on God – His place of dwelling, His presence – fellowship with God is Paradise. </a:t>
            </a:r>
            <a:endParaRPr lang="en-US" sz="3200" dirty="0">
              <a:solidFill>
                <a:schemeClr val="bg1"/>
              </a:solidFill>
              <a:cs typeface="Times New Roman" panose="02020603050405020304" pitchFamily="18" charset="0"/>
            </a:endParaRPr>
          </a:p>
        </p:txBody>
      </p:sp>
    </p:spTree>
    <p:extLst>
      <p:ext uri="{BB962C8B-B14F-4D97-AF65-F5344CB8AC3E}">
        <p14:creationId xmlns:p14="http://schemas.microsoft.com/office/powerpoint/2010/main" val="25717906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2D32C-11E9-5610-B86C-6BA8D0FEF3D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2B7057E-E963-0E08-4F3D-A380A5DED630}"/>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72CC3B8-4714-7BBF-1363-FE6FF0C556AE}"/>
              </a:ext>
            </a:extLst>
          </p:cNvPr>
          <p:cNvSpPr>
            <a:spLocks noGrp="1"/>
          </p:cNvSpPr>
          <p:nvPr>
            <p:ph type="title"/>
          </p:nvPr>
        </p:nvSpPr>
        <p:spPr/>
        <p:txBody>
          <a:bodyPr>
            <a:normAutofit/>
          </a:bodyPr>
          <a:lstStyle/>
          <a:p>
            <a:pPr algn="ctr"/>
            <a:r>
              <a:rPr lang="en-US" sz="4800" b="1" dirty="0">
                <a:solidFill>
                  <a:schemeClr val="bg1"/>
                </a:solidFill>
              </a:rPr>
              <a:t>The Paradise of God</a:t>
            </a:r>
          </a:p>
        </p:txBody>
      </p:sp>
      <p:sp>
        <p:nvSpPr>
          <p:cNvPr id="3" name="Content Placeholder 2">
            <a:extLst>
              <a:ext uri="{FF2B5EF4-FFF2-40B4-BE49-F238E27FC236}">
                <a16:creationId xmlns:a16="http://schemas.microsoft.com/office/drawing/2014/main" id="{8F8FAA2B-9D17-38C7-F39A-4B1D8CBE026D}"/>
              </a:ext>
            </a:extLst>
          </p:cNvPr>
          <p:cNvSpPr>
            <a:spLocks noGrp="1"/>
          </p:cNvSpPr>
          <p:nvPr>
            <p:ph idx="1"/>
          </p:nvPr>
        </p:nvSpPr>
        <p:spPr/>
        <p:txBody>
          <a:bodyPr>
            <a:normAutofit/>
          </a:bodyPr>
          <a:lstStyle/>
          <a:p>
            <a:pPr marL="9525" indent="0">
              <a:buNone/>
            </a:pPr>
            <a:r>
              <a:rPr lang="en-US" sz="3600" b="1" dirty="0">
                <a:solidFill>
                  <a:schemeClr val="bg1"/>
                </a:solidFill>
                <a:effectLst/>
                <a:ea typeface="Calibri" panose="020F0502020204030204" pitchFamily="34" charset="0"/>
                <a:cs typeface="Times New Roman" panose="02020603050405020304" pitchFamily="18" charset="0"/>
              </a:rPr>
              <a:t>Christ’s Promise to Them That Overcom</a:t>
            </a:r>
            <a:r>
              <a:rPr lang="en-US" sz="3600" b="1" dirty="0">
                <a:solidFill>
                  <a:schemeClr val="bg1"/>
                </a:solidFill>
                <a:ea typeface="Calibri" panose="020F0502020204030204" pitchFamily="34" charset="0"/>
                <a:cs typeface="Times New Roman" panose="02020603050405020304" pitchFamily="18" charset="0"/>
              </a:rPr>
              <a:t>e </a:t>
            </a:r>
            <a:r>
              <a:rPr lang="en-US" sz="3600" dirty="0">
                <a:solidFill>
                  <a:schemeClr val="bg1"/>
                </a:solidFill>
                <a:ea typeface="Calibri" panose="020F0502020204030204" pitchFamily="34" charset="0"/>
                <a:cs typeface="Times New Roman" panose="02020603050405020304" pitchFamily="18" charset="0"/>
              </a:rPr>
              <a:t>(</a:t>
            </a:r>
            <a:r>
              <a:rPr lang="en-US" sz="3600" dirty="0">
                <a:solidFill>
                  <a:srgbClr val="FFC000"/>
                </a:solidFill>
                <a:ea typeface="Calibri" panose="020F0502020204030204" pitchFamily="34" charset="0"/>
                <a:cs typeface="Times New Roman" panose="02020603050405020304" pitchFamily="18" charset="0"/>
              </a:rPr>
              <a:t>Revelation 2:7</a:t>
            </a:r>
            <a:r>
              <a:rPr lang="en-US" sz="3600" dirty="0">
                <a:solidFill>
                  <a:schemeClr val="bg1"/>
                </a:solidFill>
                <a:ea typeface="Calibri" panose="020F0502020204030204" pitchFamily="34" charset="0"/>
                <a:cs typeface="Times New Roman" panose="02020603050405020304" pitchFamily="18" charset="0"/>
              </a:rPr>
              <a:t>)</a:t>
            </a:r>
            <a:endParaRPr lang="en-US" sz="3600" dirty="0">
              <a:solidFill>
                <a:schemeClr val="bg1"/>
              </a:solidFill>
              <a:effectLst/>
              <a:ea typeface="Calibri" panose="020F0502020204030204" pitchFamily="34" charset="0"/>
              <a:cs typeface="Times New Roman" panose="02020603050405020304" pitchFamily="18" charset="0"/>
            </a:endParaRPr>
          </a:p>
          <a:p>
            <a:pPr marL="228600" lvl="2" indent="-219075"/>
            <a:r>
              <a:rPr lang="en-US" sz="3200" dirty="0">
                <a:solidFill>
                  <a:schemeClr val="bg1"/>
                </a:solidFill>
                <a:effectLst/>
                <a:ea typeface="Calibri" panose="020F0502020204030204" pitchFamily="34" charset="0"/>
                <a:cs typeface="Times New Roman" panose="02020603050405020304" pitchFamily="18" charset="0"/>
              </a:rPr>
              <a:t>Revelation extends th</a:t>
            </a:r>
            <a:r>
              <a:rPr lang="en-US" sz="3200" dirty="0">
                <a:solidFill>
                  <a:schemeClr val="bg1"/>
                </a:solidFill>
                <a:ea typeface="Calibri" panose="020F0502020204030204" pitchFamily="34" charset="0"/>
                <a:cs typeface="Times New Roman" panose="02020603050405020304" pitchFamily="18" charset="0"/>
              </a:rPr>
              <a:t>e metaphor describing that what was lost in Eden is regained for those in Christ – </a:t>
            </a:r>
            <a:r>
              <a:rPr lang="en-US" sz="3200" dirty="0">
                <a:solidFill>
                  <a:srgbClr val="FFC000"/>
                </a:solidFill>
                <a:ea typeface="Calibri" panose="020F0502020204030204" pitchFamily="34" charset="0"/>
                <a:cs typeface="Times New Roman" panose="02020603050405020304" pitchFamily="18" charset="0"/>
              </a:rPr>
              <a:t>Revelation 22:1-5 </a:t>
            </a:r>
            <a:r>
              <a:rPr lang="en-US" sz="3200" dirty="0">
                <a:solidFill>
                  <a:schemeClr val="bg1"/>
                </a:solidFill>
                <a:ea typeface="Calibri" panose="020F0502020204030204" pitchFamily="34" charset="0"/>
                <a:cs typeface="Times New Roman" panose="02020603050405020304" pitchFamily="18" charset="0"/>
              </a:rPr>
              <a:t>– eternal fellowship with God in His presence.</a:t>
            </a:r>
            <a:endParaRPr lang="en-US" sz="3200" dirty="0">
              <a:solidFill>
                <a:schemeClr val="bg1"/>
              </a:solidFill>
              <a:cs typeface="Times New Roman" panose="02020603050405020304" pitchFamily="18" charset="0"/>
            </a:endParaRPr>
          </a:p>
        </p:txBody>
      </p:sp>
    </p:spTree>
    <p:extLst>
      <p:ext uri="{BB962C8B-B14F-4D97-AF65-F5344CB8AC3E}">
        <p14:creationId xmlns:p14="http://schemas.microsoft.com/office/powerpoint/2010/main" val="10194065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31BFB3-A030-E742-6B5D-454DAF254A41}"/>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F764F68A-8106-ACFF-79BD-2D125F0D5643}"/>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96772384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EB6C58-B2AB-C574-7C0D-F569C809D0A6}"/>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4866859A-4B12-A858-4D45-88A6DE28B808}"/>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81376299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A018987-29DD-7BB7-C65D-3CBA71FBCD8B}"/>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0757379-1C7C-F417-0C37-D98D36C7706F}"/>
              </a:ext>
            </a:extLst>
          </p:cNvPr>
          <p:cNvSpPr>
            <a:spLocks noGrp="1"/>
          </p:cNvSpPr>
          <p:nvPr>
            <p:ph type="title"/>
          </p:nvPr>
        </p:nvSpPr>
        <p:spPr/>
        <p:txBody>
          <a:bodyPr>
            <a:normAutofit/>
          </a:bodyPr>
          <a:lstStyle/>
          <a:p>
            <a:pPr algn="ctr"/>
            <a:r>
              <a:rPr lang="en-US" sz="4800" b="1" dirty="0">
                <a:solidFill>
                  <a:schemeClr val="bg1"/>
                </a:solidFill>
              </a:rPr>
              <a:t>Terminology and References</a:t>
            </a:r>
          </a:p>
        </p:txBody>
      </p:sp>
      <p:sp>
        <p:nvSpPr>
          <p:cNvPr id="3" name="Content Placeholder 2">
            <a:extLst>
              <a:ext uri="{FF2B5EF4-FFF2-40B4-BE49-F238E27FC236}">
                <a16:creationId xmlns:a16="http://schemas.microsoft.com/office/drawing/2014/main" id="{5D44C422-F791-8A8A-2F95-4E7637F12742}"/>
              </a:ext>
            </a:extLst>
          </p:cNvPr>
          <p:cNvSpPr>
            <a:spLocks noGrp="1"/>
          </p:cNvSpPr>
          <p:nvPr>
            <p:ph idx="1"/>
          </p:nvPr>
        </p:nvSpPr>
        <p:spPr/>
        <p:txBody>
          <a:bodyPr>
            <a:normAutofit/>
          </a:bodyPr>
          <a:lstStyle/>
          <a:p>
            <a:pPr marL="0" indent="0">
              <a:buNone/>
            </a:pPr>
            <a:r>
              <a:rPr lang="en-US" sz="3600" b="1" dirty="0">
                <a:solidFill>
                  <a:schemeClr val="bg1"/>
                </a:solidFill>
              </a:rPr>
              <a:t>Etymology of </a:t>
            </a:r>
            <a:r>
              <a:rPr lang="en-US" sz="3600" b="1" dirty="0" err="1">
                <a:solidFill>
                  <a:schemeClr val="bg1"/>
                </a:solidFill>
              </a:rPr>
              <a:t>Paradeisos</a:t>
            </a:r>
            <a:endParaRPr lang="en-US" sz="3600" b="1" dirty="0">
              <a:solidFill>
                <a:schemeClr val="bg1"/>
              </a:solidFill>
            </a:endParaRPr>
          </a:p>
          <a:p>
            <a:r>
              <a:rPr lang="en-US" sz="3200" dirty="0">
                <a:solidFill>
                  <a:schemeClr val="bg1"/>
                </a:solidFill>
              </a:rPr>
              <a:t>“a Persian loanword” (ISBE) – </a:t>
            </a:r>
            <a:r>
              <a:rPr lang="en-US" sz="3200" i="1" dirty="0" err="1">
                <a:solidFill>
                  <a:schemeClr val="bg1"/>
                </a:solidFill>
              </a:rPr>
              <a:t>pairidaēza</a:t>
            </a:r>
            <a:r>
              <a:rPr lang="en-US" sz="3200" i="1" dirty="0">
                <a:solidFill>
                  <a:schemeClr val="bg1"/>
                </a:solidFill>
              </a:rPr>
              <a:t> </a:t>
            </a:r>
            <a:r>
              <a:rPr lang="en-US" sz="3200" dirty="0">
                <a:solidFill>
                  <a:schemeClr val="bg1"/>
                </a:solidFill>
              </a:rPr>
              <a:t>– “The Persian word originally meant ‘an enclosure’ and came to mean ‘a park surrounded by a wall.’” (ISBE)</a:t>
            </a:r>
          </a:p>
          <a:p>
            <a:r>
              <a:rPr lang="en-US" sz="3200" dirty="0">
                <a:solidFill>
                  <a:schemeClr val="bg1"/>
                </a:solidFill>
              </a:rPr>
              <a:t>Hebrew – </a:t>
            </a:r>
            <a:r>
              <a:rPr lang="en-US" sz="3200" i="1" dirty="0" err="1">
                <a:solidFill>
                  <a:schemeClr val="bg1"/>
                </a:solidFill>
              </a:rPr>
              <a:t>p̱arḏês</a:t>
            </a:r>
            <a:r>
              <a:rPr lang="en-US" sz="3200" i="1" dirty="0">
                <a:solidFill>
                  <a:schemeClr val="bg1"/>
                </a:solidFill>
              </a:rPr>
              <a:t> </a:t>
            </a:r>
            <a:r>
              <a:rPr lang="en-US" sz="3200" dirty="0">
                <a:solidFill>
                  <a:schemeClr val="bg1"/>
                </a:solidFill>
              </a:rPr>
              <a:t>– 3x in OT – “park, enclosed garden” (TWOT)</a:t>
            </a:r>
          </a:p>
          <a:p>
            <a:pPr marL="1608138" indent="-219075"/>
            <a:r>
              <a:rPr lang="en-US" sz="3200" dirty="0">
                <a:solidFill>
                  <a:schemeClr val="bg1"/>
                </a:solidFill>
              </a:rPr>
              <a:t>Greek – </a:t>
            </a:r>
            <a:r>
              <a:rPr lang="en-US" sz="3200" i="1" dirty="0" err="1">
                <a:solidFill>
                  <a:schemeClr val="bg1"/>
                </a:solidFill>
              </a:rPr>
              <a:t>paradeisos</a:t>
            </a:r>
            <a:r>
              <a:rPr lang="en-US" sz="3200" dirty="0">
                <a:solidFill>
                  <a:schemeClr val="bg1"/>
                </a:solidFill>
              </a:rPr>
              <a:t> – 3x in NT – “garden, orchard” (LEH Lexicon of the Septuagint) </a:t>
            </a:r>
          </a:p>
        </p:txBody>
      </p:sp>
    </p:spTree>
    <p:extLst>
      <p:ext uri="{BB962C8B-B14F-4D97-AF65-F5344CB8AC3E}">
        <p14:creationId xmlns:p14="http://schemas.microsoft.com/office/powerpoint/2010/main" val="32399475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D99BA4-8D4A-07B4-4A93-2FFB079F28D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155D3AB-914F-D5C4-8FDE-BFAE4B3BAF89}"/>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AA30EC6-A898-303E-FE17-6B5A2CF232B1}"/>
              </a:ext>
            </a:extLst>
          </p:cNvPr>
          <p:cNvSpPr>
            <a:spLocks noGrp="1"/>
          </p:cNvSpPr>
          <p:nvPr>
            <p:ph type="title"/>
          </p:nvPr>
        </p:nvSpPr>
        <p:spPr/>
        <p:txBody>
          <a:bodyPr>
            <a:normAutofit/>
          </a:bodyPr>
          <a:lstStyle/>
          <a:p>
            <a:pPr algn="ctr"/>
            <a:r>
              <a:rPr lang="en-US" sz="4800" b="1" dirty="0">
                <a:solidFill>
                  <a:schemeClr val="bg1"/>
                </a:solidFill>
              </a:rPr>
              <a:t>Terminology and References</a:t>
            </a:r>
          </a:p>
        </p:txBody>
      </p:sp>
      <p:sp>
        <p:nvSpPr>
          <p:cNvPr id="3" name="Content Placeholder 2">
            <a:extLst>
              <a:ext uri="{FF2B5EF4-FFF2-40B4-BE49-F238E27FC236}">
                <a16:creationId xmlns:a16="http://schemas.microsoft.com/office/drawing/2014/main" id="{E5D71D44-B3DD-E3F8-42F6-B0BD747B65AD}"/>
              </a:ext>
            </a:extLst>
          </p:cNvPr>
          <p:cNvSpPr>
            <a:spLocks noGrp="1"/>
          </p:cNvSpPr>
          <p:nvPr>
            <p:ph idx="1"/>
          </p:nvPr>
        </p:nvSpPr>
        <p:spPr/>
        <p:txBody>
          <a:bodyPr>
            <a:normAutofit/>
          </a:bodyPr>
          <a:lstStyle/>
          <a:p>
            <a:pPr marL="9525" indent="0">
              <a:buNone/>
            </a:pPr>
            <a:r>
              <a:rPr lang="en-US" sz="3600" b="1" dirty="0" err="1">
                <a:solidFill>
                  <a:schemeClr val="bg1"/>
                </a:solidFill>
                <a:effectLst/>
                <a:ea typeface="Calibri" panose="020F0502020204030204" pitchFamily="34" charset="0"/>
                <a:cs typeface="Times New Roman" panose="02020603050405020304" pitchFamily="18" charset="0"/>
              </a:rPr>
              <a:t>Paradeisos</a:t>
            </a:r>
            <a:r>
              <a:rPr lang="en-US" sz="3600" b="1" dirty="0">
                <a:solidFill>
                  <a:schemeClr val="bg1"/>
                </a:solidFill>
                <a:effectLst/>
                <a:ea typeface="Calibri" panose="020F0502020204030204" pitchFamily="34" charset="0"/>
                <a:cs typeface="Times New Roman" panose="02020603050405020304" pitchFamily="18" charset="0"/>
              </a:rPr>
              <a:t> in the Septuagint (LXX)</a:t>
            </a:r>
          </a:p>
          <a:p>
            <a:pPr marL="228600" lvl="1" indent="-219075"/>
            <a:r>
              <a:rPr lang="en-US" sz="3200" dirty="0">
                <a:solidFill>
                  <a:schemeClr val="bg1"/>
                </a:solidFill>
                <a:effectLst/>
                <a:ea typeface="Calibri" panose="020F0502020204030204" pitchFamily="34" charset="0"/>
                <a:cs typeface="Times New Roman" panose="02020603050405020304" pitchFamily="18" charset="0"/>
              </a:rPr>
              <a:t>27x in 25 verses</a:t>
            </a:r>
          </a:p>
          <a:p>
            <a:pPr marL="228600" lvl="1" indent="-219075"/>
            <a:r>
              <a:rPr lang="en-US" sz="3200" dirty="0">
                <a:solidFill>
                  <a:schemeClr val="bg1"/>
                </a:solidFill>
                <a:effectLst/>
                <a:ea typeface="Calibri" panose="020F0502020204030204" pitchFamily="34" charset="0"/>
                <a:cs typeface="Times New Roman" panose="02020603050405020304" pitchFamily="18" charset="0"/>
              </a:rPr>
              <a:t>13x – </a:t>
            </a:r>
            <a:r>
              <a:rPr lang="en-US" sz="3200" dirty="0">
                <a:solidFill>
                  <a:srgbClr val="FFC000"/>
                </a:solidFill>
                <a:effectLst/>
                <a:ea typeface="Calibri" panose="020F0502020204030204" pitchFamily="34" charset="0"/>
                <a:cs typeface="Times New Roman" panose="02020603050405020304" pitchFamily="18" charset="0"/>
              </a:rPr>
              <a:t>Genesis 2-3 </a:t>
            </a:r>
            <a:r>
              <a:rPr lang="en-US" sz="3200" dirty="0">
                <a:solidFill>
                  <a:schemeClr val="bg1"/>
                </a:solidFill>
                <a:effectLst/>
                <a:ea typeface="Calibri" panose="020F0502020204030204" pitchFamily="34" charset="0"/>
                <a:cs typeface="Times New Roman" panose="02020603050405020304" pitchFamily="18" charset="0"/>
              </a:rPr>
              <a:t>– the garden (</a:t>
            </a:r>
            <a:r>
              <a:rPr lang="en-US" sz="3200" i="1" dirty="0" err="1">
                <a:solidFill>
                  <a:schemeClr val="bg1"/>
                </a:solidFill>
                <a:effectLst/>
                <a:ea typeface="Calibri" panose="020F0502020204030204" pitchFamily="34" charset="0"/>
                <a:cs typeface="Times New Roman" panose="02020603050405020304" pitchFamily="18" charset="0"/>
              </a:rPr>
              <a:t>paradeisos</a:t>
            </a:r>
            <a:r>
              <a:rPr lang="en-US" sz="3200" dirty="0">
                <a:solidFill>
                  <a:schemeClr val="bg1"/>
                </a:solidFill>
                <a:effectLst/>
                <a:ea typeface="Calibri" panose="020F0502020204030204" pitchFamily="34" charset="0"/>
                <a:cs typeface="Times New Roman" panose="02020603050405020304" pitchFamily="18" charset="0"/>
              </a:rPr>
              <a:t>) of Eden.</a:t>
            </a:r>
          </a:p>
          <a:p>
            <a:pPr marL="228600" lvl="1" indent="-219075"/>
            <a:r>
              <a:rPr lang="en-US" sz="3200" dirty="0">
                <a:solidFill>
                  <a:schemeClr val="bg1"/>
                </a:solidFill>
                <a:effectLst/>
                <a:ea typeface="Calibri" panose="020F0502020204030204" pitchFamily="34" charset="0"/>
                <a:cs typeface="Times New Roman" panose="02020603050405020304" pitchFamily="18" charset="0"/>
              </a:rPr>
              <a:t>7x – elsewhere in reference to the garden of Eden.</a:t>
            </a:r>
          </a:p>
          <a:p>
            <a:pPr marL="685800" lvl="3" indent="-219075"/>
            <a:r>
              <a:rPr lang="en-US" sz="3000" i="1" dirty="0">
                <a:solidFill>
                  <a:schemeClr val="bg1"/>
                </a:solidFill>
                <a:effectLst/>
                <a:ea typeface="Calibri" panose="020F0502020204030204" pitchFamily="34" charset="0"/>
                <a:cs typeface="Times New Roman" panose="02020603050405020304" pitchFamily="18" charset="0"/>
              </a:rPr>
              <a:t>“the garden of the Lord” </a:t>
            </a:r>
            <a:r>
              <a:rPr lang="en-US" sz="3000" dirty="0">
                <a:solidFill>
                  <a:schemeClr val="bg1"/>
                </a:solidFill>
                <a:effectLst/>
                <a:ea typeface="Calibri" panose="020F0502020204030204" pitchFamily="34" charset="0"/>
                <a:cs typeface="Times New Roman" panose="02020603050405020304" pitchFamily="18" charset="0"/>
              </a:rPr>
              <a:t>(</a:t>
            </a:r>
            <a:r>
              <a:rPr lang="en-US" sz="3000" dirty="0">
                <a:solidFill>
                  <a:srgbClr val="FFC000"/>
                </a:solidFill>
                <a:effectLst/>
                <a:ea typeface="Calibri" panose="020F0502020204030204" pitchFamily="34" charset="0"/>
                <a:cs typeface="Times New Roman" panose="02020603050405020304" pitchFamily="18" charset="0"/>
              </a:rPr>
              <a:t>Genesis 13:10; Isaiah 51:3</a:t>
            </a:r>
            <a:r>
              <a:rPr lang="en-US" sz="3000" dirty="0">
                <a:solidFill>
                  <a:schemeClr val="bg1"/>
                </a:solidFill>
                <a:effectLst/>
                <a:ea typeface="Calibri" panose="020F0502020204030204" pitchFamily="34" charset="0"/>
                <a:cs typeface="Times New Roman" panose="02020603050405020304" pitchFamily="18" charset="0"/>
              </a:rPr>
              <a:t>)</a:t>
            </a:r>
          </a:p>
          <a:p>
            <a:pPr marL="1143000" lvl="5" indent="-219075"/>
            <a:r>
              <a:rPr lang="en-US" sz="3200" dirty="0">
                <a:solidFill>
                  <a:schemeClr val="bg1"/>
                </a:solidFill>
                <a:effectLst/>
                <a:ea typeface="Calibri" panose="020F0502020204030204" pitchFamily="34" charset="0"/>
                <a:cs typeface="Times New Roman" panose="02020603050405020304" pitchFamily="18" charset="0"/>
              </a:rPr>
              <a:t>Hebrew – </a:t>
            </a:r>
            <a:r>
              <a:rPr lang="en-US" sz="3200" i="1" dirty="0">
                <a:solidFill>
                  <a:schemeClr val="bg1"/>
                </a:solidFill>
                <a:effectLst/>
                <a:ea typeface="Calibri" panose="020F0502020204030204" pitchFamily="34" charset="0"/>
                <a:cs typeface="Times New Roman" panose="02020603050405020304" pitchFamily="18" charset="0"/>
              </a:rPr>
              <a:t>“the garden of YHWH”</a:t>
            </a:r>
            <a:endParaRPr lang="en-US" sz="3200" dirty="0">
              <a:solidFill>
                <a:schemeClr val="bg1"/>
              </a:solidFill>
              <a:ea typeface="Calibri" panose="020F0502020204030204" pitchFamily="34" charset="0"/>
              <a:cs typeface="Times New Roman" panose="02020603050405020304" pitchFamily="18" charset="0"/>
            </a:endParaRPr>
          </a:p>
          <a:p>
            <a:pPr marL="1433513" lvl="4" indent="-219075"/>
            <a:r>
              <a:rPr lang="en-US" sz="3200" i="1" dirty="0">
                <a:solidFill>
                  <a:schemeClr val="bg1"/>
                </a:solidFill>
                <a:effectLst/>
                <a:ea typeface="Calibri" panose="020F0502020204030204" pitchFamily="34" charset="0"/>
                <a:cs typeface="Times New Roman" panose="02020603050405020304" pitchFamily="18" charset="0"/>
              </a:rPr>
              <a:t>“the garden of God” </a:t>
            </a:r>
            <a:r>
              <a:rPr lang="en-US" sz="3200" dirty="0">
                <a:solidFill>
                  <a:schemeClr val="bg1"/>
                </a:solidFill>
                <a:effectLst/>
                <a:ea typeface="Calibri" panose="020F0502020204030204" pitchFamily="34" charset="0"/>
                <a:cs typeface="Times New Roman" panose="02020603050405020304" pitchFamily="18" charset="0"/>
              </a:rPr>
              <a:t>(</a:t>
            </a:r>
            <a:r>
              <a:rPr lang="en-US" sz="3200" dirty="0">
                <a:solidFill>
                  <a:srgbClr val="FFC000"/>
                </a:solidFill>
                <a:effectLst/>
                <a:ea typeface="Calibri" panose="020F0502020204030204" pitchFamily="34" charset="0"/>
                <a:cs typeface="Times New Roman" panose="02020603050405020304" pitchFamily="18" charset="0"/>
              </a:rPr>
              <a:t>Ezekiel 28:13; 31:8, 9</a:t>
            </a:r>
            <a:r>
              <a:rPr lang="en-US" sz="3200" dirty="0">
                <a:solidFill>
                  <a:schemeClr val="bg1"/>
                </a:solidFill>
                <a:effectLst/>
                <a:ea typeface="Calibri" panose="020F0502020204030204" pitchFamily="34" charset="0"/>
                <a:cs typeface="Times New Roman" panose="02020603050405020304" pitchFamily="18" charset="0"/>
              </a:rPr>
              <a:t>)</a:t>
            </a:r>
            <a:r>
              <a:rPr lang="en-US" sz="3200" dirty="0">
                <a:solidFill>
                  <a:schemeClr val="bg1"/>
                </a:solidFill>
                <a:effectLst/>
              </a:rPr>
              <a:t> </a:t>
            </a:r>
            <a:endParaRPr lang="en-US" sz="3200" dirty="0">
              <a:solidFill>
                <a:schemeClr val="bg1"/>
              </a:solidFill>
            </a:endParaRPr>
          </a:p>
        </p:txBody>
      </p:sp>
    </p:spTree>
    <p:extLst>
      <p:ext uri="{BB962C8B-B14F-4D97-AF65-F5344CB8AC3E}">
        <p14:creationId xmlns:p14="http://schemas.microsoft.com/office/powerpoint/2010/main" val="38194954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5359C0-C72C-EFFA-AEF3-35067DD8397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0F47BC9-B41F-7446-F7B1-EA370D4A6CC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433C8DF-F3D6-1B95-EEA0-2D6CB15EECF6}"/>
              </a:ext>
            </a:extLst>
          </p:cNvPr>
          <p:cNvSpPr>
            <a:spLocks noGrp="1"/>
          </p:cNvSpPr>
          <p:nvPr>
            <p:ph type="title"/>
          </p:nvPr>
        </p:nvSpPr>
        <p:spPr/>
        <p:txBody>
          <a:bodyPr>
            <a:normAutofit/>
          </a:bodyPr>
          <a:lstStyle/>
          <a:p>
            <a:pPr algn="ctr"/>
            <a:r>
              <a:rPr lang="en-US" sz="4800" b="1" dirty="0">
                <a:solidFill>
                  <a:schemeClr val="bg1"/>
                </a:solidFill>
              </a:rPr>
              <a:t>The Significance of Paradise</a:t>
            </a:r>
          </a:p>
        </p:txBody>
      </p:sp>
      <p:sp>
        <p:nvSpPr>
          <p:cNvPr id="3" name="Content Placeholder 2">
            <a:extLst>
              <a:ext uri="{FF2B5EF4-FFF2-40B4-BE49-F238E27FC236}">
                <a16:creationId xmlns:a16="http://schemas.microsoft.com/office/drawing/2014/main" id="{7CE711C0-8A97-CBF9-727E-1C2858A46E3B}"/>
              </a:ext>
            </a:extLst>
          </p:cNvPr>
          <p:cNvSpPr>
            <a:spLocks noGrp="1"/>
          </p:cNvSpPr>
          <p:nvPr>
            <p:ph idx="1"/>
          </p:nvPr>
        </p:nvSpPr>
        <p:spPr/>
        <p:txBody>
          <a:bodyPr>
            <a:normAutofit/>
          </a:bodyPr>
          <a:lstStyle/>
          <a:p>
            <a:pPr marL="9525" indent="0">
              <a:buNone/>
            </a:pPr>
            <a:r>
              <a:rPr lang="en-US" sz="3600" b="1" dirty="0">
                <a:solidFill>
                  <a:schemeClr val="bg1"/>
                </a:solidFill>
                <a:effectLst/>
                <a:ea typeface="Calibri" panose="020F0502020204030204" pitchFamily="34" charset="0"/>
                <a:cs typeface="Times New Roman" panose="02020603050405020304" pitchFamily="18" charset="0"/>
              </a:rPr>
              <a:t>Fellowship – God’s Presence</a:t>
            </a:r>
          </a:p>
          <a:p>
            <a:pPr marL="228600" lvl="1"/>
            <a:r>
              <a:rPr lang="en-US" sz="3200" i="1" dirty="0">
                <a:solidFill>
                  <a:schemeClr val="bg1"/>
                </a:solidFill>
                <a:effectLst/>
                <a:ea typeface="Calibri" panose="020F0502020204030204" pitchFamily="34" charset="0"/>
                <a:cs typeface="Times New Roman" panose="02020603050405020304" pitchFamily="18" charset="0"/>
              </a:rPr>
              <a:t>“Garden of the Lord/God”</a:t>
            </a:r>
            <a:r>
              <a:rPr lang="en-US" sz="3200" dirty="0">
                <a:solidFill>
                  <a:schemeClr val="bg1"/>
                </a:solidFill>
                <a:effectLst/>
                <a:ea typeface="Calibri" panose="020F0502020204030204" pitchFamily="34" charset="0"/>
                <a:cs typeface="Times New Roman" panose="02020603050405020304" pitchFamily="18" charset="0"/>
              </a:rPr>
              <a:t> indicates the significance of the garden is due to its connection with God.</a:t>
            </a:r>
          </a:p>
          <a:p>
            <a:pPr marL="228600" lvl="1"/>
            <a:r>
              <a:rPr lang="en-US" sz="3200" dirty="0">
                <a:solidFill>
                  <a:schemeClr val="bg1"/>
                </a:solidFill>
                <a:effectLst/>
                <a:ea typeface="Calibri" panose="020F0502020204030204" pitchFamily="34" charset="0"/>
                <a:cs typeface="Times New Roman" panose="02020603050405020304" pitchFamily="18" charset="0"/>
              </a:rPr>
              <a:t>God planted the garden – </a:t>
            </a:r>
            <a:r>
              <a:rPr lang="en-US" sz="3200" dirty="0">
                <a:solidFill>
                  <a:srgbClr val="FFC000"/>
                </a:solidFill>
                <a:effectLst/>
                <a:ea typeface="Calibri" panose="020F0502020204030204" pitchFamily="34" charset="0"/>
                <a:cs typeface="Times New Roman" panose="02020603050405020304" pitchFamily="18" charset="0"/>
              </a:rPr>
              <a:t>Genesis 2:8</a:t>
            </a:r>
            <a:endParaRPr lang="en-US" sz="3200" dirty="0">
              <a:solidFill>
                <a:srgbClr val="FFC000"/>
              </a:solidFill>
              <a:ea typeface="Calibri" panose="020F0502020204030204" pitchFamily="34" charset="0"/>
              <a:cs typeface="Times New Roman" panose="02020603050405020304" pitchFamily="18" charset="0"/>
            </a:endParaRPr>
          </a:p>
          <a:p>
            <a:pPr marL="228600" lvl="1"/>
            <a:r>
              <a:rPr lang="en-US" sz="3200" dirty="0">
                <a:solidFill>
                  <a:schemeClr val="bg1"/>
                </a:solidFill>
                <a:effectLst/>
                <a:ea typeface="Calibri" panose="020F0502020204030204" pitchFamily="34" charset="0"/>
                <a:cs typeface="Times New Roman" panose="02020603050405020304" pitchFamily="18" charset="0"/>
              </a:rPr>
              <a:t>God walked among man in the garden – </a:t>
            </a:r>
            <a:r>
              <a:rPr lang="en-US" sz="3200" dirty="0">
                <a:solidFill>
                  <a:srgbClr val="FFC000"/>
                </a:solidFill>
                <a:effectLst/>
                <a:ea typeface="Calibri" panose="020F0502020204030204" pitchFamily="34" charset="0"/>
                <a:cs typeface="Times New Roman" panose="02020603050405020304" pitchFamily="18" charset="0"/>
              </a:rPr>
              <a:t>Genesis 3:8</a:t>
            </a:r>
            <a:endParaRPr lang="en-US" sz="3200" dirty="0">
              <a:solidFill>
                <a:srgbClr val="FFC000"/>
              </a:solidFill>
              <a:ea typeface="Calibri" panose="020F0502020204030204" pitchFamily="34" charset="0"/>
              <a:cs typeface="Times New Roman" panose="02020603050405020304" pitchFamily="18" charset="0"/>
            </a:endParaRPr>
          </a:p>
          <a:p>
            <a:pPr marL="228600" lvl="1"/>
            <a:r>
              <a:rPr lang="en-US" sz="3200" dirty="0">
                <a:solidFill>
                  <a:schemeClr val="bg1"/>
                </a:solidFill>
                <a:cs typeface="Times New Roman" panose="02020603050405020304" pitchFamily="18" charset="0"/>
              </a:rPr>
              <a:t>Tree of life – </a:t>
            </a:r>
            <a:r>
              <a:rPr lang="en-US" sz="3200" dirty="0">
                <a:solidFill>
                  <a:srgbClr val="FFC000"/>
                </a:solidFill>
                <a:cs typeface="Times New Roman" panose="02020603050405020304" pitchFamily="18" charset="0"/>
              </a:rPr>
              <a:t>Genesis 2:9; 3:22-24 </a:t>
            </a:r>
            <a:r>
              <a:rPr lang="en-US" sz="3200" dirty="0">
                <a:solidFill>
                  <a:schemeClr val="bg1"/>
                </a:solidFill>
                <a:cs typeface="Times New Roman" panose="02020603050405020304" pitchFamily="18" charset="0"/>
              </a:rPr>
              <a:t>– life with God.</a:t>
            </a:r>
          </a:p>
          <a:p>
            <a:pPr marL="1543050" lvl="1" indent="-219075"/>
            <a:r>
              <a:rPr lang="en-US" sz="3200" dirty="0">
                <a:solidFill>
                  <a:schemeClr val="bg1"/>
                </a:solidFill>
                <a:cs typeface="Times New Roman" panose="02020603050405020304" pitchFamily="18" charset="0"/>
              </a:rPr>
              <a:t>Messianic prophecy – </a:t>
            </a:r>
            <a:r>
              <a:rPr lang="en-US" sz="3200" dirty="0">
                <a:solidFill>
                  <a:srgbClr val="FFC000"/>
                </a:solidFill>
                <a:cs typeface="Times New Roman" panose="02020603050405020304" pitchFamily="18" charset="0"/>
              </a:rPr>
              <a:t>Isaiah 51:1-3</a:t>
            </a:r>
            <a:endParaRPr lang="en-US" sz="3200" dirty="0">
              <a:solidFill>
                <a:srgbClr val="FFC000"/>
              </a:solidFill>
            </a:endParaRPr>
          </a:p>
        </p:txBody>
      </p:sp>
    </p:spTree>
    <p:extLst>
      <p:ext uri="{BB962C8B-B14F-4D97-AF65-F5344CB8AC3E}">
        <p14:creationId xmlns:p14="http://schemas.microsoft.com/office/powerpoint/2010/main" val="22543040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07A5C9-F9E4-A1F3-BE25-D6EC8818B13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BB15A7E-FB56-2425-688A-4997A4032118}"/>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5EFAAF1-B71A-2325-808E-1CB5DBE86825}"/>
              </a:ext>
            </a:extLst>
          </p:cNvPr>
          <p:cNvSpPr>
            <a:spLocks noGrp="1"/>
          </p:cNvSpPr>
          <p:nvPr>
            <p:ph type="title"/>
          </p:nvPr>
        </p:nvSpPr>
        <p:spPr/>
        <p:txBody>
          <a:bodyPr>
            <a:normAutofit/>
          </a:bodyPr>
          <a:lstStyle/>
          <a:p>
            <a:pPr algn="ctr"/>
            <a:r>
              <a:rPr lang="en-US" sz="4800" b="1" dirty="0">
                <a:solidFill>
                  <a:schemeClr val="bg1"/>
                </a:solidFill>
              </a:rPr>
              <a:t>The Significance of Paradise</a:t>
            </a:r>
          </a:p>
        </p:txBody>
      </p:sp>
      <p:sp>
        <p:nvSpPr>
          <p:cNvPr id="3" name="Content Placeholder 2">
            <a:extLst>
              <a:ext uri="{FF2B5EF4-FFF2-40B4-BE49-F238E27FC236}">
                <a16:creationId xmlns:a16="http://schemas.microsoft.com/office/drawing/2014/main" id="{A71FC842-397F-95FF-B327-5F5E1FF7EA8B}"/>
              </a:ext>
            </a:extLst>
          </p:cNvPr>
          <p:cNvSpPr>
            <a:spLocks noGrp="1"/>
          </p:cNvSpPr>
          <p:nvPr>
            <p:ph idx="1"/>
          </p:nvPr>
        </p:nvSpPr>
        <p:spPr/>
        <p:txBody>
          <a:bodyPr>
            <a:normAutofit/>
          </a:bodyPr>
          <a:lstStyle/>
          <a:p>
            <a:pPr marL="9525" indent="0">
              <a:buNone/>
            </a:pPr>
            <a:r>
              <a:rPr lang="en-US" sz="3600" b="1" dirty="0">
                <a:solidFill>
                  <a:schemeClr val="bg1"/>
                </a:solidFill>
                <a:effectLst/>
                <a:ea typeface="Calibri" panose="020F0502020204030204" pitchFamily="34" charset="0"/>
                <a:cs typeface="Times New Roman" panose="02020603050405020304" pitchFamily="18" charset="0"/>
              </a:rPr>
              <a:t>Supreme Blessedness</a:t>
            </a:r>
          </a:p>
          <a:p>
            <a:pPr marL="228600" lvl="1">
              <a:buClr>
                <a:schemeClr val="bg1"/>
              </a:buClr>
            </a:pPr>
            <a:r>
              <a:rPr lang="en-US" sz="3200" dirty="0">
                <a:solidFill>
                  <a:srgbClr val="FFC000"/>
                </a:solidFill>
                <a:effectLst/>
                <a:ea typeface="Calibri" panose="020F0502020204030204" pitchFamily="34" charset="0"/>
                <a:cs typeface="Times New Roman" panose="02020603050405020304" pitchFamily="18" charset="0"/>
              </a:rPr>
              <a:t>Genesis 2:9, 10, 16 </a:t>
            </a:r>
            <a:r>
              <a:rPr lang="en-US" sz="3200" dirty="0">
                <a:solidFill>
                  <a:schemeClr val="bg1"/>
                </a:solidFill>
                <a:effectLst/>
                <a:ea typeface="Calibri" panose="020F0502020204030204" pitchFamily="34" charset="0"/>
                <a:cs typeface="Times New Roman" panose="02020603050405020304" pitchFamily="18" charset="0"/>
              </a:rPr>
              <a:t>– continual sustenance.</a:t>
            </a:r>
          </a:p>
          <a:p>
            <a:pPr marL="228600" lvl="1">
              <a:buClr>
                <a:schemeClr val="bg1"/>
              </a:buClr>
            </a:pPr>
            <a:r>
              <a:rPr lang="en-US" sz="3200" dirty="0">
                <a:solidFill>
                  <a:srgbClr val="FFC000"/>
                </a:solidFill>
                <a:effectLst/>
                <a:ea typeface="Calibri" panose="020F0502020204030204" pitchFamily="34" charset="0"/>
                <a:cs typeface="Times New Roman" panose="02020603050405020304" pitchFamily="18" charset="0"/>
              </a:rPr>
              <a:t>Genesis 2:15 </a:t>
            </a:r>
            <a:r>
              <a:rPr lang="en-US" sz="3200" dirty="0">
                <a:solidFill>
                  <a:schemeClr val="bg1"/>
                </a:solidFill>
                <a:effectLst/>
                <a:ea typeface="Calibri" panose="020F0502020204030204" pitchFamily="34" charset="0"/>
                <a:cs typeface="Times New Roman" panose="02020603050405020304" pitchFamily="18" charset="0"/>
              </a:rPr>
              <a:t>– blessed labor in God’s presence.</a:t>
            </a:r>
          </a:p>
          <a:p>
            <a:pPr marL="228600" lvl="1">
              <a:buClr>
                <a:schemeClr val="bg1"/>
              </a:buClr>
            </a:pPr>
            <a:r>
              <a:rPr lang="en-US" sz="3200" dirty="0">
                <a:solidFill>
                  <a:srgbClr val="FFC000"/>
                </a:solidFill>
                <a:effectLst/>
                <a:ea typeface="Calibri" panose="020F0502020204030204" pitchFamily="34" charset="0"/>
                <a:cs typeface="Times New Roman" panose="02020603050405020304" pitchFamily="18" charset="0"/>
              </a:rPr>
              <a:t>Genesis 2:18</a:t>
            </a:r>
            <a:r>
              <a:rPr lang="en-US" sz="3200" dirty="0">
                <a:solidFill>
                  <a:schemeClr val="bg1"/>
                </a:solidFill>
                <a:effectLst/>
                <a:ea typeface="Calibri" panose="020F0502020204030204" pitchFamily="34" charset="0"/>
                <a:cs typeface="Times New Roman" panose="02020603050405020304" pitchFamily="18" charset="0"/>
              </a:rPr>
              <a:t> – supplied companionship/community together with God.</a:t>
            </a:r>
          </a:p>
          <a:p>
            <a:pPr>
              <a:buClr>
                <a:schemeClr val="bg1"/>
              </a:buClr>
            </a:pPr>
            <a:r>
              <a:rPr lang="en-US" sz="3200" dirty="0">
                <a:solidFill>
                  <a:srgbClr val="FFC000"/>
                </a:solidFill>
                <a:effectLst/>
                <a:ea typeface="Calibri" panose="020F0502020204030204" pitchFamily="34" charset="0"/>
                <a:cs typeface="Times New Roman" panose="02020603050405020304" pitchFamily="18" charset="0"/>
              </a:rPr>
              <a:t>Genesis 3:8 </a:t>
            </a:r>
            <a:r>
              <a:rPr lang="en-US" sz="3200" dirty="0">
                <a:solidFill>
                  <a:schemeClr val="bg1"/>
                </a:solidFill>
                <a:effectLst/>
                <a:ea typeface="Calibri" panose="020F0502020204030204" pitchFamily="34" charset="0"/>
                <a:cs typeface="Times New Roman" panose="02020603050405020304" pitchFamily="18" charset="0"/>
              </a:rPr>
              <a:t>– intimate fellowship with God.</a:t>
            </a:r>
            <a:r>
              <a:rPr lang="en-US" sz="3200" dirty="0">
                <a:effectLst/>
              </a:rPr>
              <a:t> </a:t>
            </a:r>
            <a:endParaRPr lang="en-US" sz="3200" dirty="0">
              <a:solidFill>
                <a:srgbClr val="FFC000"/>
              </a:solidFill>
            </a:endParaRPr>
          </a:p>
        </p:txBody>
      </p:sp>
    </p:spTree>
    <p:extLst>
      <p:ext uri="{BB962C8B-B14F-4D97-AF65-F5344CB8AC3E}">
        <p14:creationId xmlns:p14="http://schemas.microsoft.com/office/powerpoint/2010/main" val="37438551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7A0F47-764D-B5D9-E67D-341C8D30B7D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8CE8222-71A5-D7A1-F35F-D488C416E3B6}"/>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2978B4F-6DC6-3BCD-7DC0-53A8F68EE49B}"/>
              </a:ext>
            </a:extLst>
          </p:cNvPr>
          <p:cNvSpPr>
            <a:spLocks noGrp="1"/>
          </p:cNvSpPr>
          <p:nvPr>
            <p:ph type="title"/>
          </p:nvPr>
        </p:nvSpPr>
        <p:spPr/>
        <p:txBody>
          <a:bodyPr>
            <a:normAutofit/>
          </a:bodyPr>
          <a:lstStyle/>
          <a:p>
            <a:pPr algn="ctr"/>
            <a:r>
              <a:rPr lang="en-US" sz="4800" b="1" dirty="0">
                <a:solidFill>
                  <a:schemeClr val="bg1"/>
                </a:solidFill>
              </a:rPr>
              <a:t>The Significance of Paradise</a:t>
            </a:r>
          </a:p>
        </p:txBody>
      </p:sp>
      <p:sp>
        <p:nvSpPr>
          <p:cNvPr id="3" name="Content Placeholder 2">
            <a:extLst>
              <a:ext uri="{FF2B5EF4-FFF2-40B4-BE49-F238E27FC236}">
                <a16:creationId xmlns:a16="http://schemas.microsoft.com/office/drawing/2014/main" id="{6CC40352-1C54-7788-A2D5-64FFB96C7392}"/>
              </a:ext>
            </a:extLst>
          </p:cNvPr>
          <p:cNvSpPr>
            <a:spLocks noGrp="1"/>
          </p:cNvSpPr>
          <p:nvPr>
            <p:ph idx="1"/>
          </p:nvPr>
        </p:nvSpPr>
        <p:spPr/>
        <p:txBody>
          <a:bodyPr>
            <a:normAutofit fontScale="77500" lnSpcReduction="20000"/>
          </a:bodyPr>
          <a:lstStyle/>
          <a:p>
            <a:pPr marL="9525" indent="0">
              <a:buNone/>
            </a:pPr>
            <a:r>
              <a:rPr lang="en-US" sz="4600" b="1" dirty="0" err="1">
                <a:solidFill>
                  <a:schemeClr val="bg1"/>
                </a:solidFill>
                <a:effectLst/>
                <a:ea typeface="Calibri" panose="020F0502020204030204" pitchFamily="34" charset="0"/>
                <a:cs typeface="Times New Roman" panose="02020603050405020304" pitchFamily="18" charset="0"/>
              </a:rPr>
              <a:t>Paradeisos</a:t>
            </a:r>
            <a:r>
              <a:rPr lang="en-US" sz="4600" b="1" dirty="0">
                <a:solidFill>
                  <a:schemeClr val="bg1"/>
                </a:solidFill>
                <a:effectLst/>
                <a:ea typeface="Calibri" panose="020F0502020204030204" pitchFamily="34" charset="0"/>
                <a:cs typeface="Times New Roman" panose="02020603050405020304" pitchFamily="18" charset="0"/>
              </a:rPr>
              <a:t> in the New Testament Context</a:t>
            </a:r>
          </a:p>
          <a:p>
            <a:pPr indent="-219075"/>
            <a:r>
              <a:rPr lang="en-US" sz="4100" i="1" dirty="0" err="1">
                <a:solidFill>
                  <a:schemeClr val="bg1"/>
                </a:solidFill>
                <a:effectLst/>
                <a:ea typeface="Calibri" panose="020F0502020204030204" pitchFamily="34" charset="0"/>
                <a:cs typeface="Times New Roman" panose="02020603050405020304" pitchFamily="18" charset="0"/>
              </a:rPr>
              <a:t>Paradeisos</a:t>
            </a:r>
            <a:r>
              <a:rPr lang="en-US" sz="4100" dirty="0">
                <a:solidFill>
                  <a:schemeClr val="bg1"/>
                </a:solidFill>
                <a:effectLst/>
                <a:ea typeface="Calibri" panose="020F0502020204030204" pitchFamily="34" charset="0"/>
                <a:cs typeface="Times New Roman" panose="02020603050405020304" pitchFamily="18" charset="0"/>
              </a:rPr>
              <a:t> is only found 3x in the NT – twice by Jesus (thief, letter to Ephesus), once by Paul (2 Corinthians).</a:t>
            </a:r>
          </a:p>
          <a:p>
            <a:pPr indent="-219075"/>
            <a:r>
              <a:rPr lang="en-US" sz="4100" dirty="0">
                <a:solidFill>
                  <a:schemeClr val="bg1"/>
                </a:solidFill>
                <a:effectLst/>
                <a:ea typeface="Calibri" panose="020F0502020204030204" pitchFamily="34" charset="0"/>
                <a:cs typeface="Times New Roman" panose="02020603050405020304" pitchFamily="18" charset="0"/>
              </a:rPr>
              <a:t>The LXX translation, which used </a:t>
            </a:r>
            <a:r>
              <a:rPr lang="en-US" sz="4100" i="1" dirty="0" err="1">
                <a:solidFill>
                  <a:schemeClr val="bg1"/>
                </a:solidFill>
                <a:effectLst/>
                <a:ea typeface="Calibri" panose="020F0502020204030204" pitchFamily="34" charset="0"/>
                <a:cs typeface="Times New Roman" panose="02020603050405020304" pitchFamily="18" charset="0"/>
              </a:rPr>
              <a:t>paradeisos</a:t>
            </a:r>
            <a:r>
              <a:rPr lang="en-US" sz="4100" dirty="0">
                <a:solidFill>
                  <a:schemeClr val="bg1"/>
                </a:solidFill>
                <a:effectLst/>
                <a:ea typeface="Calibri" panose="020F0502020204030204" pitchFamily="34" charset="0"/>
                <a:cs typeface="Times New Roman" panose="02020603050405020304" pitchFamily="18" charset="0"/>
              </a:rPr>
              <a:t> in reference to the garden of God, was made between the 3rd and 1st centuries BC.</a:t>
            </a:r>
          </a:p>
          <a:p>
            <a:pPr marL="1663700" indent="-219075"/>
            <a:r>
              <a:rPr lang="en-US" sz="3500" dirty="0">
                <a:solidFill>
                  <a:schemeClr val="bg1"/>
                </a:solidFill>
                <a:effectLst/>
                <a:ea typeface="Calibri" panose="020F0502020204030204" pitchFamily="34" charset="0"/>
                <a:cs typeface="Times New Roman" panose="02020603050405020304" pitchFamily="18" charset="0"/>
              </a:rPr>
              <a:t>“</a:t>
            </a:r>
            <a:r>
              <a:rPr lang="en-US" sz="3500" i="1" dirty="0" err="1">
                <a:solidFill>
                  <a:schemeClr val="bg1"/>
                </a:solidFill>
                <a:effectLst/>
                <a:ea typeface="Calibri" panose="020F0502020204030204" pitchFamily="34" charset="0"/>
                <a:cs typeface="Times New Roman" panose="02020603050405020304" pitchFamily="18" charset="0"/>
              </a:rPr>
              <a:t>Parádeisos</a:t>
            </a:r>
            <a:r>
              <a:rPr lang="en-US" sz="3500" dirty="0">
                <a:solidFill>
                  <a:schemeClr val="bg1"/>
                </a:solidFill>
                <a:effectLst/>
                <a:ea typeface="Calibri" panose="020F0502020204030204" pitchFamily="34" charset="0"/>
                <a:cs typeface="Times New Roman" panose="02020603050405020304" pitchFamily="18" charset="0"/>
              </a:rPr>
              <a:t> developed into a specific eschatological concept in the Jewish intertestamental writings, especially in the apocalyptic literature. The starting point for all Jewish thinking about paradise, under the influence of the LXX, was the garden of Eden.” (ISBE, 2nd ed.) </a:t>
            </a:r>
            <a:endParaRPr lang="en-US" sz="3500" dirty="0">
              <a:solidFill>
                <a:srgbClr val="FFC000"/>
              </a:solidFill>
            </a:endParaRPr>
          </a:p>
        </p:txBody>
      </p:sp>
    </p:spTree>
    <p:extLst>
      <p:ext uri="{BB962C8B-B14F-4D97-AF65-F5344CB8AC3E}">
        <p14:creationId xmlns:p14="http://schemas.microsoft.com/office/powerpoint/2010/main" val="32566640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407CD3-2360-3335-1022-62DEDBB99F8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D06D110-9C11-5174-CC8B-91182FBBA2CA}"/>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8FD6FE3-480A-339B-C70F-64E83FE81B62}"/>
              </a:ext>
            </a:extLst>
          </p:cNvPr>
          <p:cNvSpPr>
            <a:spLocks noGrp="1"/>
          </p:cNvSpPr>
          <p:nvPr>
            <p:ph type="title"/>
          </p:nvPr>
        </p:nvSpPr>
        <p:spPr/>
        <p:txBody>
          <a:bodyPr>
            <a:normAutofit/>
          </a:bodyPr>
          <a:lstStyle/>
          <a:p>
            <a:pPr algn="ctr"/>
            <a:r>
              <a:rPr lang="en-US" sz="4800" b="1" dirty="0">
                <a:solidFill>
                  <a:schemeClr val="bg1"/>
                </a:solidFill>
              </a:rPr>
              <a:t>The Paradise in Hades</a:t>
            </a:r>
          </a:p>
        </p:txBody>
      </p:sp>
      <p:sp>
        <p:nvSpPr>
          <p:cNvPr id="3" name="Content Placeholder 2">
            <a:extLst>
              <a:ext uri="{FF2B5EF4-FFF2-40B4-BE49-F238E27FC236}">
                <a16:creationId xmlns:a16="http://schemas.microsoft.com/office/drawing/2014/main" id="{0042C5EF-C515-F6CE-E936-304D00660FF2}"/>
              </a:ext>
            </a:extLst>
          </p:cNvPr>
          <p:cNvSpPr>
            <a:spLocks noGrp="1"/>
          </p:cNvSpPr>
          <p:nvPr>
            <p:ph idx="1"/>
          </p:nvPr>
        </p:nvSpPr>
        <p:spPr/>
        <p:txBody>
          <a:bodyPr>
            <a:normAutofit/>
          </a:bodyPr>
          <a:lstStyle/>
          <a:p>
            <a:pPr marL="9525" indent="0">
              <a:buNone/>
            </a:pPr>
            <a:r>
              <a:rPr lang="en-US" sz="3600" b="1" dirty="0">
                <a:solidFill>
                  <a:schemeClr val="bg1"/>
                </a:solidFill>
                <a:effectLst/>
                <a:ea typeface="Calibri" panose="020F0502020204030204" pitchFamily="34" charset="0"/>
                <a:cs typeface="Times New Roman" panose="02020603050405020304" pitchFamily="18" charset="0"/>
              </a:rPr>
              <a:t>Jesus to the Thief</a:t>
            </a:r>
          </a:p>
          <a:p>
            <a:pPr indent="-219075"/>
            <a:r>
              <a:rPr lang="en-US" sz="3200" dirty="0">
                <a:solidFill>
                  <a:schemeClr val="bg1"/>
                </a:solidFill>
                <a:effectLst/>
                <a:ea typeface="Calibri" panose="020F0502020204030204" pitchFamily="34" charset="0"/>
                <a:cs typeface="Times New Roman" panose="02020603050405020304" pitchFamily="18" charset="0"/>
              </a:rPr>
              <a:t>Robbers crucified with Him – </a:t>
            </a:r>
            <a:r>
              <a:rPr lang="en-US" sz="3200" dirty="0">
                <a:solidFill>
                  <a:srgbClr val="FFC000"/>
                </a:solidFill>
                <a:effectLst/>
                <a:ea typeface="Calibri" panose="020F0502020204030204" pitchFamily="34" charset="0"/>
                <a:cs typeface="Times New Roman" panose="02020603050405020304" pitchFamily="18" charset="0"/>
              </a:rPr>
              <a:t>Matthew 27:44; Mark 15:32</a:t>
            </a:r>
          </a:p>
          <a:p>
            <a:pPr indent="-219075"/>
            <a:r>
              <a:rPr lang="en-US" sz="3200" dirty="0">
                <a:solidFill>
                  <a:schemeClr val="bg1"/>
                </a:solidFill>
                <a:cs typeface="Times New Roman" panose="02020603050405020304" pitchFamily="18" charset="0"/>
              </a:rPr>
              <a:t>Luke’s details – </a:t>
            </a:r>
            <a:r>
              <a:rPr lang="en-US" sz="3200" dirty="0">
                <a:solidFill>
                  <a:srgbClr val="FFC000"/>
                </a:solidFill>
                <a:cs typeface="Times New Roman" panose="02020603050405020304" pitchFamily="18" charset="0"/>
              </a:rPr>
              <a:t>Luke 23:39-43</a:t>
            </a:r>
          </a:p>
          <a:p>
            <a:pPr lvl="1" indent="-219075"/>
            <a:r>
              <a:rPr lang="en-US" sz="3200" i="1" dirty="0">
                <a:solidFill>
                  <a:schemeClr val="bg1"/>
                </a:solidFill>
                <a:cs typeface="Times New Roman" panose="02020603050405020304" pitchFamily="18" charset="0"/>
              </a:rPr>
              <a:t>“today” </a:t>
            </a:r>
            <a:r>
              <a:rPr lang="en-US" sz="3200" dirty="0">
                <a:solidFill>
                  <a:schemeClr val="bg1"/>
                </a:solidFill>
                <a:cs typeface="Times New Roman" panose="02020603050405020304" pitchFamily="18" charset="0"/>
              </a:rPr>
              <a:t>– </a:t>
            </a:r>
            <a:r>
              <a:rPr lang="en-US" sz="3200" dirty="0">
                <a:solidFill>
                  <a:srgbClr val="FFC000"/>
                </a:solidFill>
                <a:cs typeface="Times New Roman" panose="02020603050405020304" pitchFamily="18" charset="0"/>
              </a:rPr>
              <a:t>Acts 2:25-28, 31 </a:t>
            </a:r>
            <a:r>
              <a:rPr lang="en-US" sz="3200" dirty="0">
                <a:solidFill>
                  <a:schemeClr val="bg1"/>
                </a:solidFill>
                <a:cs typeface="Times New Roman" panose="02020603050405020304" pitchFamily="18" charset="0"/>
              </a:rPr>
              <a:t>(</a:t>
            </a:r>
            <a:r>
              <a:rPr lang="en-US" sz="3200" dirty="0">
                <a:solidFill>
                  <a:srgbClr val="FFC000"/>
                </a:solidFill>
                <a:cs typeface="Times New Roman" panose="02020603050405020304" pitchFamily="18" charset="0"/>
              </a:rPr>
              <a:t>cf. Psalm 16:8-11</a:t>
            </a:r>
            <a:r>
              <a:rPr lang="en-US" sz="3200" dirty="0">
                <a:solidFill>
                  <a:schemeClr val="bg1"/>
                </a:solidFill>
                <a:cs typeface="Times New Roman" panose="02020603050405020304" pitchFamily="18" charset="0"/>
              </a:rPr>
              <a:t>)</a:t>
            </a:r>
          </a:p>
          <a:p>
            <a:pPr lvl="1" indent="-219075"/>
            <a:r>
              <a:rPr lang="en-US" sz="3200" i="1" dirty="0">
                <a:solidFill>
                  <a:schemeClr val="bg1"/>
                </a:solidFill>
                <a:cs typeface="Times New Roman" panose="02020603050405020304" pitchFamily="18" charset="0"/>
              </a:rPr>
              <a:t>“you will be with Me in Paradise” </a:t>
            </a:r>
            <a:r>
              <a:rPr lang="en-US" sz="3200" dirty="0">
                <a:solidFill>
                  <a:schemeClr val="bg1"/>
                </a:solidFill>
                <a:cs typeface="Times New Roman" panose="02020603050405020304" pitchFamily="18" charset="0"/>
              </a:rPr>
              <a:t>– </a:t>
            </a:r>
            <a:r>
              <a:rPr lang="en-US" sz="3200" dirty="0">
                <a:solidFill>
                  <a:srgbClr val="FFC000"/>
                </a:solidFill>
                <a:cs typeface="Times New Roman" panose="02020603050405020304" pitchFamily="18" charset="0"/>
              </a:rPr>
              <a:t>Luke 23:46 </a:t>
            </a:r>
            <a:r>
              <a:rPr lang="en-US" sz="3200" dirty="0">
                <a:solidFill>
                  <a:schemeClr val="bg1"/>
                </a:solidFill>
                <a:cs typeface="Times New Roman" panose="02020603050405020304" pitchFamily="18" charset="0"/>
              </a:rPr>
              <a:t>(</a:t>
            </a:r>
            <a:r>
              <a:rPr lang="en-US" sz="3200" dirty="0">
                <a:solidFill>
                  <a:srgbClr val="FFC000"/>
                </a:solidFill>
                <a:cs typeface="Times New Roman" panose="02020603050405020304" pitchFamily="18" charset="0"/>
              </a:rPr>
              <a:t>cf. Acts 7:59</a:t>
            </a:r>
            <a:r>
              <a:rPr lang="en-US" sz="3200" dirty="0">
                <a:solidFill>
                  <a:schemeClr val="bg1"/>
                </a:solidFill>
                <a:cs typeface="Times New Roman" panose="02020603050405020304" pitchFamily="18" charset="0"/>
              </a:rPr>
              <a:t>)</a:t>
            </a:r>
          </a:p>
          <a:p>
            <a:pPr marL="1608138" lvl="2" indent="-219075"/>
            <a:r>
              <a:rPr lang="en-US" sz="3200" dirty="0">
                <a:solidFill>
                  <a:schemeClr val="bg1"/>
                </a:solidFill>
                <a:cs typeface="Times New Roman" panose="02020603050405020304" pitchFamily="18" charset="0"/>
              </a:rPr>
              <a:t>As with the garden of God, the greatest focus is God’s fellowship and care.</a:t>
            </a:r>
          </a:p>
        </p:txBody>
      </p:sp>
    </p:spTree>
    <p:extLst>
      <p:ext uri="{BB962C8B-B14F-4D97-AF65-F5344CB8AC3E}">
        <p14:creationId xmlns:p14="http://schemas.microsoft.com/office/powerpoint/2010/main" val="145392358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4FC00A-0761-6717-71C3-EBA2E0B669E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D27E5D2-6462-407E-FB8E-21A078973BB9}"/>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B8E7691-429C-ACC0-042A-2025849326CD}"/>
              </a:ext>
            </a:extLst>
          </p:cNvPr>
          <p:cNvSpPr>
            <a:spLocks noGrp="1"/>
          </p:cNvSpPr>
          <p:nvPr>
            <p:ph type="title"/>
          </p:nvPr>
        </p:nvSpPr>
        <p:spPr/>
        <p:txBody>
          <a:bodyPr>
            <a:normAutofit/>
          </a:bodyPr>
          <a:lstStyle/>
          <a:p>
            <a:pPr algn="ctr"/>
            <a:r>
              <a:rPr lang="en-US" sz="4800" b="1" dirty="0">
                <a:solidFill>
                  <a:schemeClr val="bg1"/>
                </a:solidFill>
              </a:rPr>
              <a:t>The Paradise in Hades</a:t>
            </a:r>
          </a:p>
        </p:txBody>
      </p:sp>
      <p:sp>
        <p:nvSpPr>
          <p:cNvPr id="3" name="Content Placeholder 2">
            <a:extLst>
              <a:ext uri="{FF2B5EF4-FFF2-40B4-BE49-F238E27FC236}">
                <a16:creationId xmlns:a16="http://schemas.microsoft.com/office/drawing/2014/main" id="{92C28533-401A-C3EE-0478-CB9731D118DF}"/>
              </a:ext>
            </a:extLst>
          </p:cNvPr>
          <p:cNvSpPr>
            <a:spLocks noGrp="1"/>
          </p:cNvSpPr>
          <p:nvPr>
            <p:ph idx="1"/>
          </p:nvPr>
        </p:nvSpPr>
        <p:spPr/>
        <p:txBody>
          <a:bodyPr>
            <a:normAutofit/>
          </a:bodyPr>
          <a:lstStyle/>
          <a:p>
            <a:pPr marL="9525" indent="0">
              <a:buNone/>
            </a:pPr>
            <a:r>
              <a:rPr lang="en-US" sz="3600" b="1" dirty="0">
                <a:solidFill>
                  <a:schemeClr val="bg1"/>
                </a:solidFill>
                <a:effectLst/>
                <a:ea typeface="Calibri" panose="020F0502020204030204" pitchFamily="34" charset="0"/>
                <a:cs typeface="Times New Roman" panose="02020603050405020304" pitchFamily="18" charset="0"/>
              </a:rPr>
              <a:t>The Rich Man and Lazarus </a:t>
            </a:r>
            <a:r>
              <a:rPr lang="en-US" sz="3600" dirty="0">
                <a:solidFill>
                  <a:schemeClr val="bg1"/>
                </a:solidFill>
                <a:effectLst/>
                <a:ea typeface="Calibri" panose="020F0502020204030204" pitchFamily="34" charset="0"/>
                <a:cs typeface="Times New Roman" panose="02020603050405020304" pitchFamily="18" charset="0"/>
              </a:rPr>
              <a:t>(</a:t>
            </a:r>
            <a:r>
              <a:rPr lang="en-US" sz="3600" dirty="0">
                <a:solidFill>
                  <a:srgbClr val="FFC000"/>
                </a:solidFill>
                <a:effectLst/>
                <a:ea typeface="Calibri" panose="020F0502020204030204" pitchFamily="34" charset="0"/>
                <a:cs typeface="Times New Roman" panose="02020603050405020304" pitchFamily="18" charset="0"/>
              </a:rPr>
              <a:t>Luke 16:19-31</a:t>
            </a:r>
            <a:r>
              <a:rPr lang="en-US" sz="3600" dirty="0">
                <a:solidFill>
                  <a:schemeClr val="bg1"/>
                </a:solidFill>
                <a:effectLst/>
                <a:ea typeface="Calibri" panose="020F0502020204030204" pitchFamily="34" charset="0"/>
                <a:cs typeface="Times New Roman" panose="02020603050405020304" pitchFamily="18" charset="0"/>
              </a:rPr>
              <a:t>)</a:t>
            </a:r>
          </a:p>
          <a:p>
            <a:pPr indent="-219075"/>
            <a:r>
              <a:rPr lang="en-US" sz="3200" dirty="0">
                <a:solidFill>
                  <a:schemeClr val="bg1"/>
                </a:solidFill>
                <a:effectLst/>
                <a:ea typeface="Calibri" panose="020F0502020204030204" pitchFamily="34" charset="0"/>
                <a:cs typeface="Times New Roman" panose="02020603050405020304" pitchFamily="18" charset="0"/>
              </a:rPr>
              <a:t>Upon death, both existed in a realm of the dead (</a:t>
            </a:r>
            <a:r>
              <a:rPr lang="en-US" sz="3200" dirty="0">
                <a:solidFill>
                  <a:srgbClr val="FFC000"/>
                </a:solidFill>
                <a:effectLst/>
                <a:ea typeface="Calibri" panose="020F0502020204030204" pitchFamily="34" charset="0"/>
                <a:cs typeface="Times New Roman" panose="02020603050405020304" pitchFamily="18" charset="0"/>
              </a:rPr>
              <a:t>vv. 22-23</a:t>
            </a:r>
            <a:r>
              <a:rPr lang="en-US" sz="3200" dirty="0">
                <a:solidFill>
                  <a:schemeClr val="bg1"/>
                </a:solidFill>
                <a:effectLst/>
                <a:ea typeface="Calibri" panose="020F0502020204030204" pitchFamily="34" charset="0"/>
                <a:cs typeface="Times New Roman" panose="02020603050405020304" pitchFamily="18" charset="0"/>
              </a:rPr>
              <a:t>)</a:t>
            </a:r>
          </a:p>
          <a:p>
            <a:pPr lvl="1" indent="-219075"/>
            <a:r>
              <a:rPr lang="en-US" sz="3200" dirty="0">
                <a:solidFill>
                  <a:schemeClr val="bg1"/>
                </a:solidFill>
                <a:cs typeface="Times New Roman" panose="02020603050405020304" pitchFamily="18" charset="0"/>
              </a:rPr>
              <a:t>Lazarus – Abraham’s bosom, comforted (</a:t>
            </a:r>
            <a:r>
              <a:rPr lang="en-US" sz="3200" dirty="0">
                <a:solidFill>
                  <a:srgbClr val="FFC000"/>
                </a:solidFill>
                <a:cs typeface="Times New Roman" panose="02020603050405020304" pitchFamily="18" charset="0"/>
              </a:rPr>
              <a:t>v. 25</a:t>
            </a:r>
            <a:r>
              <a:rPr lang="en-US" sz="3200" dirty="0">
                <a:solidFill>
                  <a:schemeClr val="bg1"/>
                </a:solidFill>
                <a:cs typeface="Times New Roman" panose="02020603050405020304" pitchFamily="18" charset="0"/>
              </a:rPr>
              <a:t>)</a:t>
            </a:r>
          </a:p>
          <a:p>
            <a:pPr lvl="1" indent="-219075"/>
            <a:r>
              <a:rPr lang="en-US" sz="3200" dirty="0">
                <a:solidFill>
                  <a:schemeClr val="bg1"/>
                </a:solidFill>
                <a:cs typeface="Times New Roman" panose="02020603050405020304" pitchFamily="18" charset="0"/>
              </a:rPr>
              <a:t>Rich Man – torments in Hades, tormented (</a:t>
            </a:r>
            <a:r>
              <a:rPr lang="en-US" sz="3200" dirty="0">
                <a:solidFill>
                  <a:srgbClr val="FFC000"/>
                </a:solidFill>
                <a:cs typeface="Times New Roman" panose="02020603050405020304" pitchFamily="18" charset="0"/>
              </a:rPr>
              <a:t>vv. 24-25</a:t>
            </a:r>
            <a:r>
              <a:rPr lang="en-US" sz="3200" dirty="0">
                <a:solidFill>
                  <a:schemeClr val="bg1"/>
                </a:solidFill>
                <a:cs typeface="Times New Roman" panose="02020603050405020304" pitchFamily="18" charset="0"/>
              </a:rPr>
              <a:t>)</a:t>
            </a:r>
          </a:p>
        </p:txBody>
      </p:sp>
    </p:spTree>
    <p:extLst>
      <p:ext uri="{BB962C8B-B14F-4D97-AF65-F5344CB8AC3E}">
        <p14:creationId xmlns:p14="http://schemas.microsoft.com/office/powerpoint/2010/main" val="317852319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39</TotalTime>
  <Words>904</Words>
  <Application>Microsoft Macintosh PowerPoint</Application>
  <PresentationFormat>Widescreen</PresentationFormat>
  <Paragraphs>69</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Aptos Display</vt:lpstr>
      <vt:lpstr>Arial</vt:lpstr>
      <vt:lpstr>Calibri</vt:lpstr>
      <vt:lpstr>Times New Roman</vt:lpstr>
      <vt:lpstr>Office Theme</vt:lpstr>
      <vt:lpstr>PowerPoint Presentation</vt:lpstr>
      <vt:lpstr>PowerPoint Presentation</vt:lpstr>
      <vt:lpstr>Terminology and References</vt:lpstr>
      <vt:lpstr>Terminology and References</vt:lpstr>
      <vt:lpstr>The Significance of Paradise</vt:lpstr>
      <vt:lpstr>The Significance of Paradise</vt:lpstr>
      <vt:lpstr>The Significance of Paradise</vt:lpstr>
      <vt:lpstr>The Paradise in Hades</vt:lpstr>
      <vt:lpstr>The Paradise in Hades</vt:lpstr>
      <vt:lpstr>The Paradise in Hades</vt:lpstr>
      <vt:lpstr>The Paradise in Hades</vt:lpstr>
      <vt:lpstr>The Paradise of God</vt:lpstr>
      <vt:lpstr>The Paradise of God</vt:lpstr>
      <vt:lpstr>The Paradise of God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Jeremiah Cox</dc:creator>
  <cp:lastModifiedBy>Jeremiah Cox</cp:lastModifiedBy>
  <cp:revision>1</cp:revision>
  <dcterms:created xsi:type="dcterms:W3CDTF">2025-02-08T17:56:15Z</dcterms:created>
  <dcterms:modified xsi:type="dcterms:W3CDTF">2025-02-08T18:35:51Z</dcterms:modified>
</cp:coreProperties>
</file>