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 autoCompressPictures="0">
  <p:sldMasterIdLst>
    <p:sldMasterId id="2147483672" r:id="rId1"/>
  </p:sldMasterIdLst>
  <p:sldIdLst>
    <p:sldId id="258" r:id="rId2"/>
    <p:sldId id="256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A1E21"/>
    <a:srgbClr val="171E1E"/>
    <a:srgbClr val="10181B"/>
    <a:srgbClr val="1B202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70"/>
    <p:restoredTop sz="94651"/>
  </p:normalViewPr>
  <p:slideViewPr>
    <p:cSldViewPr snapToGrid="0" snapToObjects="1">
      <p:cViewPr varScale="1">
        <p:scale>
          <a:sx n="101" d="100"/>
          <a:sy n="101" d="100"/>
        </p:scale>
        <p:origin x="664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67CA8-1AFB-8147-9D10-FD21A3EBDC6B}" type="datetimeFigureOut">
              <a:rPr lang="en-US" smtClean="0"/>
              <a:t>1/30/25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82CB-6E73-5347-854D-56E833E47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0252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67CA8-1AFB-8147-9D10-FD21A3EBDC6B}" type="datetimeFigureOut">
              <a:rPr lang="en-US" smtClean="0"/>
              <a:t>1/30/25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82CB-6E73-5347-854D-56E833E47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6780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67CA8-1AFB-8147-9D10-FD21A3EBDC6B}" type="datetimeFigureOut">
              <a:rPr lang="en-US" smtClean="0"/>
              <a:t>1/30/25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82CB-6E73-5347-854D-56E833E47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3524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67CA8-1AFB-8147-9D10-FD21A3EBDC6B}" type="datetimeFigureOut">
              <a:rPr lang="en-US" smtClean="0"/>
              <a:t>1/30/25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82CB-6E73-5347-854D-56E833E47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84964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67CA8-1AFB-8147-9D10-FD21A3EBDC6B}" type="datetimeFigureOut">
              <a:rPr lang="en-US" smtClean="0"/>
              <a:t>1/30/25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82CB-6E73-5347-854D-56E833E47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6715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67CA8-1AFB-8147-9D10-FD21A3EBDC6B}" type="datetimeFigureOut">
              <a:rPr lang="en-US" smtClean="0"/>
              <a:t>1/30/25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82CB-6E73-5347-854D-56E833E47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3962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67CA8-1AFB-8147-9D10-FD21A3EBDC6B}" type="datetimeFigureOut">
              <a:rPr lang="en-US" smtClean="0"/>
              <a:t>1/30/25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82CB-6E73-5347-854D-56E833E47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77324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67CA8-1AFB-8147-9D10-FD21A3EBDC6B}" type="datetimeFigureOut">
              <a:rPr lang="en-US" smtClean="0"/>
              <a:t>1/30/25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82CB-6E73-5347-854D-56E833E47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0555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67CA8-1AFB-8147-9D10-FD21A3EBDC6B}" type="datetimeFigureOut">
              <a:rPr lang="en-US" smtClean="0"/>
              <a:t>1/30/25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82CB-6E73-5347-854D-56E833E47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262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67CA8-1AFB-8147-9D10-FD21A3EBDC6B}" type="datetimeFigureOut">
              <a:rPr lang="en-US" smtClean="0"/>
              <a:t>1/30/25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82CB-6E73-5347-854D-56E833E47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0171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67CA8-1AFB-8147-9D10-FD21A3EBDC6B}" type="datetimeFigureOut">
              <a:rPr lang="en-US" smtClean="0"/>
              <a:t>1/30/25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6682CB-6E73-5347-854D-56E833E47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9676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367CA8-1AFB-8147-9D10-FD21A3EBDC6B}" type="datetimeFigureOut">
              <a:rPr lang="en-US" smtClean="0"/>
              <a:t>1/30/25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682CB-6E73-5347-854D-56E833E474B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4473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51ED31-E62B-C946-AFE0-FBF89326BB5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85F63C-B67D-2443-94AF-3CBFE4E4C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61834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22DA69-B8AB-064C-5EE4-9DDE52D4B6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>
            <a:extLst>
              <a:ext uri="{FF2B5EF4-FFF2-40B4-BE49-F238E27FC236}">
                <a16:creationId xmlns:a16="http://schemas.microsoft.com/office/drawing/2014/main" id="{60626626-ABEE-5977-5F92-86B7E379D85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9999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516E292B-B8E5-FFD9-A069-60E128C82CA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1300" y="3084037"/>
            <a:ext cx="91567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0376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4">
            <a:extLst>
              <a:ext uri="{FF2B5EF4-FFF2-40B4-BE49-F238E27FC236}">
                <a16:creationId xmlns:a16="http://schemas.microsoft.com/office/drawing/2014/main" id="{77BB947C-9F10-02FB-EA8B-8C4BE4E3DA2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9999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A948B408-32F9-1012-8E4B-8759273BC9A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11300" y="3084037"/>
            <a:ext cx="9156700" cy="3962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6090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4">
            <a:extLst>
              <a:ext uri="{FF2B5EF4-FFF2-40B4-BE49-F238E27FC236}">
                <a16:creationId xmlns:a16="http://schemas.microsoft.com/office/drawing/2014/main" id="{C13ECA26-1620-5849-B0AA-238A9F34FD5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1420"/>
          <a:stretch/>
        </p:blipFill>
        <p:spPr>
          <a:xfrm>
            <a:off x="0" y="3156239"/>
            <a:ext cx="12192000" cy="3701761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73223A11-1A95-F142-B86C-E0157B0A093B}"/>
              </a:ext>
            </a:extLst>
          </p:cNvPr>
          <p:cNvSpPr/>
          <p:nvPr/>
        </p:nvSpPr>
        <p:spPr>
          <a:xfrm>
            <a:off x="0" y="0"/>
            <a:ext cx="12192000" cy="5035296"/>
          </a:xfrm>
          <a:prstGeom prst="rect">
            <a:avLst/>
          </a:prstGeom>
          <a:gradFill flip="none" rotWithShape="1">
            <a:gsLst>
              <a:gs pos="0">
                <a:srgbClr val="1A1E21">
                  <a:alpha val="0"/>
                </a:srgbClr>
              </a:gs>
              <a:gs pos="12000">
                <a:srgbClr val="171E1E"/>
              </a:gs>
              <a:gs pos="100000">
                <a:schemeClr val="tx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9E280C0-C0C4-B03D-F3EF-EF2C55FD33F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305" y="164687"/>
            <a:ext cx="10319098" cy="1336010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49A1EFD-4BA5-A44E-A78E-D98D155C3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324" y="1500697"/>
            <a:ext cx="10292079" cy="5035296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The Old Law</a:t>
            </a:r>
          </a:p>
          <a:p>
            <a:r>
              <a:rPr lang="en-US" sz="3200" dirty="0">
                <a:solidFill>
                  <a:schemeClr val="bg1"/>
                </a:solidFill>
              </a:rPr>
              <a:t>Context of Hebrews – Apostasy </a:t>
            </a: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(Hebrews 2:1; 3:12)</a:t>
            </a:r>
            <a:r>
              <a:rPr lang="en-US" sz="3200" dirty="0">
                <a:solidFill>
                  <a:schemeClr val="bg1"/>
                </a:solidFill>
              </a:rPr>
              <a:t>; Returning to Obsolete System </a:t>
            </a: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(Hebrews 8:13; 13:13)</a:t>
            </a:r>
          </a:p>
          <a:p>
            <a:r>
              <a:rPr lang="en-US" sz="3200" dirty="0">
                <a:solidFill>
                  <a:schemeClr val="bg1"/>
                </a:solidFill>
              </a:rPr>
              <a:t>Old Law self-described as temporary – </a:t>
            </a: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Hebrews 8:7-13; 12:26-28 (cf. Haggai 2:6-9)</a:t>
            </a:r>
          </a:p>
        </p:txBody>
      </p:sp>
    </p:spTree>
    <p:extLst>
      <p:ext uri="{BB962C8B-B14F-4D97-AF65-F5344CB8AC3E}">
        <p14:creationId xmlns:p14="http://schemas.microsoft.com/office/powerpoint/2010/main" val="20961157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4">
            <a:extLst>
              <a:ext uri="{FF2B5EF4-FFF2-40B4-BE49-F238E27FC236}">
                <a16:creationId xmlns:a16="http://schemas.microsoft.com/office/drawing/2014/main" id="{ABCBEA90-0A88-866C-0644-D55D187DD0E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1420"/>
          <a:stretch/>
        </p:blipFill>
        <p:spPr>
          <a:xfrm>
            <a:off x="0" y="3156239"/>
            <a:ext cx="12192000" cy="370176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4E7328B-23E5-1EB6-7379-7E342A44A898}"/>
              </a:ext>
            </a:extLst>
          </p:cNvPr>
          <p:cNvSpPr/>
          <p:nvPr/>
        </p:nvSpPr>
        <p:spPr>
          <a:xfrm>
            <a:off x="0" y="0"/>
            <a:ext cx="12192000" cy="5035296"/>
          </a:xfrm>
          <a:prstGeom prst="rect">
            <a:avLst/>
          </a:prstGeom>
          <a:gradFill flip="none" rotWithShape="1">
            <a:gsLst>
              <a:gs pos="0">
                <a:srgbClr val="1A1E21">
                  <a:alpha val="0"/>
                </a:srgbClr>
              </a:gs>
              <a:gs pos="12000">
                <a:srgbClr val="171E1E"/>
              </a:gs>
              <a:gs pos="100000">
                <a:schemeClr val="tx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49A1EFD-4BA5-A44E-A78E-D98D155C3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324" y="1490251"/>
            <a:ext cx="10292079" cy="5035296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The Old Law, </a:t>
            </a:r>
            <a:r>
              <a:rPr lang="en-US" sz="3600" b="1" dirty="0">
                <a:solidFill>
                  <a:schemeClr val="bg1"/>
                </a:solidFill>
              </a:rPr>
              <a:t>The Material Universe</a:t>
            </a:r>
          </a:p>
          <a:p>
            <a:r>
              <a:rPr lang="en-US" sz="3200" i="1" dirty="0">
                <a:solidFill>
                  <a:schemeClr val="bg1"/>
                </a:solidFill>
              </a:rPr>
              <a:t>“Yet once more” </a:t>
            </a:r>
            <a:r>
              <a:rPr lang="en-US" sz="3200" dirty="0">
                <a:solidFill>
                  <a:schemeClr val="bg1"/>
                </a:solidFill>
              </a:rPr>
              <a:t>indicating the removal of things made – </a:t>
            </a: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Hebrews 12:26-27; 2 Peter 3:10-13</a:t>
            </a:r>
          </a:p>
          <a:p>
            <a:r>
              <a:rPr lang="en-US" sz="3200" dirty="0">
                <a:solidFill>
                  <a:schemeClr val="bg1"/>
                </a:solidFill>
              </a:rPr>
              <a:t>All parts of the material universe are shaken –  </a:t>
            </a: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1 John 2:15-17 </a:t>
            </a:r>
            <a:r>
              <a:rPr lang="en-US" sz="3200" dirty="0">
                <a:solidFill>
                  <a:schemeClr val="bg1"/>
                </a:solidFill>
              </a:rPr>
              <a:t>(lusts); </a:t>
            </a: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James 5:2-3 </a:t>
            </a:r>
            <a:r>
              <a:rPr lang="en-US" sz="3200" dirty="0">
                <a:solidFill>
                  <a:schemeClr val="bg1"/>
                </a:solidFill>
              </a:rPr>
              <a:t>(riches); </a:t>
            </a: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Matthew 10:21-22, 34-39 </a:t>
            </a:r>
            <a:r>
              <a:rPr lang="en-US" sz="3200" dirty="0">
                <a:solidFill>
                  <a:schemeClr val="bg1"/>
                </a:solidFill>
              </a:rPr>
              <a:t>(family); </a:t>
            </a: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2 Corinthians 4:16; 5:1-4 </a:t>
            </a:r>
            <a:r>
              <a:rPr lang="en-US" sz="3200" dirty="0">
                <a:solidFill>
                  <a:schemeClr val="bg1"/>
                </a:solidFill>
              </a:rPr>
              <a:t>(body)</a:t>
            </a:r>
            <a:endParaRPr lang="en-US" sz="32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06B1F9A-FF79-E2A6-52D6-F4FFA7BAE4A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2305" y="164687"/>
            <a:ext cx="10319098" cy="13360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1224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4">
            <a:extLst>
              <a:ext uri="{FF2B5EF4-FFF2-40B4-BE49-F238E27FC236}">
                <a16:creationId xmlns:a16="http://schemas.microsoft.com/office/drawing/2014/main" id="{249DB206-BCBA-B629-B1F3-CD744F6A5A9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1420"/>
          <a:stretch/>
        </p:blipFill>
        <p:spPr>
          <a:xfrm>
            <a:off x="0" y="3156239"/>
            <a:ext cx="12192000" cy="370176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E9CF4B1-A5D2-C3D4-B71E-DA9ADB032035}"/>
              </a:ext>
            </a:extLst>
          </p:cNvPr>
          <p:cNvSpPr/>
          <p:nvPr/>
        </p:nvSpPr>
        <p:spPr>
          <a:xfrm>
            <a:off x="0" y="0"/>
            <a:ext cx="12192000" cy="5035296"/>
          </a:xfrm>
          <a:prstGeom prst="rect">
            <a:avLst/>
          </a:prstGeom>
          <a:gradFill flip="none" rotWithShape="1">
            <a:gsLst>
              <a:gs pos="0">
                <a:srgbClr val="1A1E21">
                  <a:alpha val="0"/>
                </a:srgbClr>
              </a:gs>
              <a:gs pos="12000">
                <a:srgbClr val="171E1E"/>
              </a:gs>
              <a:gs pos="100000">
                <a:schemeClr val="tx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ED8FBB9C-30B9-AA60-55C4-5896188A027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325" y="164688"/>
            <a:ext cx="10292078" cy="1332512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49A1EFD-4BA5-A44E-A78E-D98D155C3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324" y="1490251"/>
            <a:ext cx="10292079" cy="5035296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bg1"/>
                </a:solidFill>
              </a:rPr>
              <a:t>God</a:t>
            </a:r>
          </a:p>
          <a:p>
            <a:pPr>
              <a:buClr>
                <a:schemeClr val="bg1"/>
              </a:buClr>
            </a:pP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Exodus 3:14-15 </a:t>
            </a:r>
            <a:r>
              <a:rPr lang="en-US" sz="3200" dirty="0">
                <a:solidFill>
                  <a:schemeClr val="bg1"/>
                </a:solidFill>
              </a:rPr>
              <a:t>– </a:t>
            </a:r>
            <a:r>
              <a:rPr lang="en-US" sz="3200" i="1" dirty="0">
                <a:solidFill>
                  <a:schemeClr val="bg1"/>
                </a:solidFill>
              </a:rPr>
              <a:t>“I AM WHO I AM”</a:t>
            </a:r>
          </a:p>
          <a:p>
            <a:r>
              <a:rPr lang="en-US" sz="3200" dirty="0">
                <a:solidFill>
                  <a:schemeClr val="bg1"/>
                </a:solidFill>
              </a:rPr>
              <a:t>Cannot lie – </a:t>
            </a: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Titus 1:2</a:t>
            </a:r>
          </a:p>
          <a:p>
            <a:r>
              <a:rPr lang="en-US" sz="3200" dirty="0">
                <a:solidFill>
                  <a:schemeClr val="bg1"/>
                </a:solidFill>
              </a:rPr>
              <a:t>Just – </a:t>
            </a: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Psalm 37:28</a:t>
            </a:r>
          </a:p>
          <a:p>
            <a:r>
              <a:rPr lang="en-US" sz="3200" dirty="0">
                <a:solidFill>
                  <a:schemeClr val="bg1"/>
                </a:solidFill>
              </a:rPr>
              <a:t>Ready to forgive – </a:t>
            </a: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Psalm 86:5</a:t>
            </a:r>
          </a:p>
        </p:txBody>
      </p:sp>
    </p:spTree>
    <p:extLst>
      <p:ext uri="{BB962C8B-B14F-4D97-AF65-F5344CB8AC3E}">
        <p14:creationId xmlns:p14="http://schemas.microsoft.com/office/powerpoint/2010/main" val="17616628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4">
            <a:extLst>
              <a:ext uri="{FF2B5EF4-FFF2-40B4-BE49-F238E27FC236}">
                <a16:creationId xmlns:a16="http://schemas.microsoft.com/office/drawing/2014/main" id="{30BC3AEF-814D-D4BB-AD46-68C1D82BB9E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1420"/>
          <a:stretch/>
        </p:blipFill>
        <p:spPr>
          <a:xfrm>
            <a:off x="0" y="3156239"/>
            <a:ext cx="12192000" cy="370176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D6EF7EEB-112E-46FD-575D-19132DC7B9EF}"/>
              </a:ext>
            </a:extLst>
          </p:cNvPr>
          <p:cNvSpPr/>
          <p:nvPr/>
        </p:nvSpPr>
        <p:spPr>
          <a:xfrm>
            <a:off x="0" y="0"/>
            <a:ext cx="12192000" cy="5035296"/>
          </a:xfrm>
          <a:prstGeom prst="rect">
            <a:avLst/>
          </a:prstGeom>
          <a:gradFill flip="none" rotWithShape="1">
            <a:gsLst>
              <a:gs pos="0">
                <a:srgbClr val="1A1E21">
                  <a:alpha val="0"/>
                </a:srgbClr>
              </a:gs>
              <a:gs pos="12000">
                <a:srgbClr val="171E1E"/>
              </a:gs>
              <a:gs pos="100000">
                <a:schemeClr val="tx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49A1EFD-4BA5-A44E-A78E-D98D155C3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324" y="1490251"/>
            <a:ext cx="10292079" cy="5035296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God,</a:t>
            </a:r>
            <a:r>
              <a:rPr lang="en-US" sz="3600" b="1" dirty="0">
                <a:solidFill>
                  <a:schemeClr val="bg1"/>
                </a:solidFill>
              </a:rPr>
              <a:t> Jesus Christ</a:t>
            </a:r>
          </a:p>
          <a:p>
            <a:pPr>
              <a:buClr>
                <a:schemeClr val="bg1"/>
              </a:buClr>
            </a:pP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Hebrews 13:8 </a:t>
            </a:r>
            <a:r>
              <a:rPr lang="en-US" sz="3200" dirty="0">
                <a:solidFill>
                  <a:schemeClr val="bg1"/>
                </a:solidFill>
              </a:rPr>
              <a:t>– remains the same.</a:t>
            </a:r>
          </a:p>
          <a:p>
            <a:r>
              <a:rPr lang="en-US" sz="3200" dirty="0">
                <a:solidFill>
                  <a:schemeClr val="bg1"/>
                </a:solidFill>
              </a:rPr>
              <a:t>Will not leave or forsake – </a:t>
            </a: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Hebrews 13:5-6</a:t>
            </a:r>
          </a:p>
          <a:p>
            <a:r>
              <a:rPr lang="en-US" sz="3200" dirty="0">
                <a:solidFill>
                  <a:schemeClr val="bg1"/>
                </a:solidFill>
              </a:rPr>
              <a:t>Immutable God brought near by Him – </a:t>
            </a: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1 Timothy 2:5-6; Hebrews 1:3; 2 Corinthians 4:6</a:t>
            </a:r>
          </a:p>
          <a:p>
            <a:r>
              <a:rPr lang="en-US" sz="3200" dirty="0">
                <a:solidFill>
                  <a:schemeClr val="bg1"/>
                </a:solidFill>
              </a:rPr>
              <a:t>Our hope, anchor – </a:t>
            </a: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Colossians 1:27; Hebrews 6:19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98F9CE88-9A08-B9A6-6F28-D58CC642E05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325" y="164688"/>
            <a:ext cx="10292078" cy="1332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3187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4">
            <a:extLst>
              <a:ext uri="{FF2B5EF4-FFF2-40B4-BE49-F238E27FC236}">
                <a16:creationId xmlns:a16="http://schemas.microsoft.com/office/drawing/2014/main" id="{1619D7FD-725B-8221-37D5-A6A267E80DC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1420"/>
          <a:stretch/>
        </p:blipFill>
        <p:spPr>
          <a:xfrm>
            <a:off x="0" y="3156239"/>
            <a:ext cx="12192000" cy="370176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6D52F96F-8876-B095-9684-BD628451A0EB}"/>
              </a:ext>
            </a:extLst>
          </p:cNvPr>
          <p:cNvSpPr/>
          <p:nvPr/>
        </p:nvSpPr>
        <p:spPr>
          <a:xfrm>
            <a:off x="0" y="0"/>
            <a:ext cx="12192000" cy="5035296"/>
          </a:xfrm>
          <a:prstGeom prst="rect">
            <a:avLst/>
          </a:prstGeom>
          <a:gradFill flip="none" rotWithShape="1">
            <a:gsLst>
              <a:gs pos="0">
                <a:srgbClr val="1A1E21">
                  <a:alpha val="0"/>
                </a:srgbClr>
              </a:gs>
              <a:gs pos="12000">
                <a:srgbClr val="171E1E"/>
              </a:gs>
              <a:gs pos="100000">
                <a:schemeClr val="tx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49A1EFD-4BA5-A44E-A78E-D98D155C3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324" y="1490251"/>
            <a:ext cx="10292079" cy="5035296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God, Jesus Christ, </a:t>
            </a:r>
            <a:r>
              <a:rPr lang="en-US" sz="3600" b="1" dirty="0">
                <a:solidFill>
                  <a:schemeClr val="bg1"/>
                </a:solidFill>
              </a:rPr>
              <a:t>The Kingdom of Christ</a:t>
            </a:r>
          </a:p>
          <a:p>
            <a:pPr>
              <a:buClr>
                <a:schemeClr val="bg1"/>
              </a:buClr>
            </a:pP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Haggai 2:6-7 </a:t>
            </a:r>
            <a:r>
              <a:rPr lang="en-US" sz="3200" dirty="0">
                <a:solidFill>
                  <a:schemeClr val="bg1"/>
                </a:solidFill>
              </a:rPr>
              <a:t>– shaking of nations leading to the Messiah’s reign </a:t>
            </a: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(cf. Hebrews 12:28; Daniel 2:44)</a:t>
            </a:r>
          </a:p>
          <a:p>
            <a:pPr>
              <a:buClr>
                <a:schemeClr val="bg1"/>
              </a:buClr>
            </a:pPr>
            <a:r>
              <a:rPr lang="en-US" sz="3200" dirty="0">
                <a:solidFill>
                  <a:schemeClr val="bg1"/>
                </a:solidFill>
              </a:rPr>
              <a:t>Not of this world, unshakable – </a:t>
            </a: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John 18:36-37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583BB1A3-D5BF-0687-7C46-09B58828C3F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325" y="164688"/>
            <a:ext cx="10292078" cy="1332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86907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4">
            <a:extLst>
              <a:ext uri="{FF2B5EF4-FFF2-40B4-BE49-F238E27FC236}">
                <a16:creationId xmlns:a16="http://schemas.microsoft.com/office/drawing/2014/main" id="{48E4DAE8-92AB-14B3-9B04-18DA017B15D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1420"/>
          <a:stretch/>
        </p:blipFill>
        <p:spPr>
          <a:xfrm>
            <a:off x="0" y="3156239"/>
            <a:ext cx="12192000" cy="370176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11B682F9-1DD4-BD31-D23F-A3FEA4B4109C}"/>
              </a:ext>
            </a:extLst>
          </p:cNvPr>
          <p:cNvSpPr/>
          <p:nvPr/>
        </p:nvSpPr>
        <p:spPr>
          <a:xfrm>
            <a:off x="0" y="0"/>
            <a:ext cx="12192000" cy="5035296"/>
          </a:xfrm>
          <a:prstGeom prst="rect">
            <a:avLst/>
          </a:prstGeom>
          <a:gradFill flip="none" rotWithShape="1">
            <a:gsLst>
              <a:gs pos="0">
                <a:srgbClr val="1A1E21">
                  <a:alpha val="0"/>
                </a:srgbClr>
              </a:gs>
              <a:gs pos="12000">
                <a:srgbClr val="171E1E"/>
              </a:gs>
              <a:gs pos="100000">
                <a:schemeClr val="tx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49A1EFD-4BA5-A44E-A78E-D98D155C3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324" y="1490251"/>
            <a:ext cx="10292079" cy="5035296"/>
          </a:xfrm>
        </p:spPr>
        <p:txBody>
          <a:bodyPr/>
          <a:lstStyle/>
          <a:p>
            <a:pPr marL="0" indent="0">
              <a:buNone/>
            </a:pPr>
            <a:r>
              <a:rPr lang="en-US" sz="36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God, Jesus Christ, The Kingdom of Christ, </a:t>
            </a:r>
            <a:r>
              <a:rPr lang="en-US" sz="3600" b="1" dirty="0">
                <a:solidFill>
                  <a:schemeClr val="bg1"/>
                </a:solidFill>
              </a:rPr>
              <a:t>The Word of God</a:t>
            </a:r>
          </a:p>
          <a:p>
            <a:pPr>
              <a:buClr>
                <a:schemeClr val="bg1"/>
              </a:buClr>
            </a:pP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1 Peter 1:23-25 </a:t>
            </a:r>
            <a:r>
              <a:rPr lang="en-US" sz="3200" dirty="0">
                <a:solidFill>
                  <a:schemeClr val="bg1"/>
                </a:solidFill>
              </a:rPr>
              <a:t>– lives and abides forever.</a:t>
            </a:r>
          </a:p>
          <a:p>
            <a:pPr>
              <a:buClr>
                <a:schemeClr val="bg1"/>
              </a:buClr>
            </a:pPr>
            <a:r>
              <a:rPr lang="en-US" sz="3200" dirty="0">
                <a:solidFill>
                  <a:schemeClr val="bg1"/>
                </a:solidFill>
              </a:rPr>
              <a:t>Will stand in judgment – </a:t>
            </a:r>
            <a:r>
              <a:rPr lang="en-US" sz="3200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John 12:48-50; Hebrews 4:12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0484616F-8FBF-381B-A772-F34DBD452A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9325" y="164688"/>
            <a:ext cx="10292078" cy="1332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42609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Content Placeholder 4">
            <a:extLst>
              <a:ext uri="{FF2B5EF4-FFF2-40B4-BE49-F238E27FC236}">
                <a16:creationId xmlns:a16="http://schemas.microsoft.com/office/drawing/2014/main" id="{429DA2F8-9251-6ABD-0FB9-C2F0452FED5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51420"/>
          <a:stretch/>
        </p:blipFill>
        <p:spPr>
          <a:xfrm>
            <a:off x="0" y="3156239"/>
            <a:ext cx="12192000" cy="3701761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E2BC1FBA-E5D6-CC9B-6334-CC52315FE0C7}"/>
              </a:ext>
            </a:extLst>
          </p:cNvPr>
          <p:cNvSpPr/>
          <p:nvPr/>
        </p:nvSpPr>
        <p:spPr>
          <a:xfrm>
            <a:off x="0" y="0"/>
            <a:ext cx="12192000" cy="5035296"/>
          </a:xfrm>
          <a:prstGeom prst="rect">
            <a:avLst/>
          </a:prstGeom>
          <a:gradFill flip="none" rotWithShape="1">
            <a:gsLst>
              <a:gs pos="0">
                <a:srgbClr val="1A1E21">
                  <a:alpha val="0"/>
                </a:srgbClr>
              </a:gs>
              <a:gs pos="12000">
                <a:srgbClr val="171E1E"/>
              </a:gs>
              <a:gs pos="100000">
                <a:schemeClr val="tx1"/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A3F62E4-D3B5-05FA-20EB-272AAE0AC40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9564" y="164688"/>
            <a:ext cx="10712872" cy="2005489"/>
          </a:xfrm>
          <a:prstGeom prst="rect">
            <a:avLst/>
          </a:prstGeom>
        </p:spPr>
      </p:pic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49A1EFD-4BA5-A44E-A78E-D98D155C379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49324" y="2170177"/>
            <a:ext cx="10292079" cy="4355370"/>
          </a:xfrm>
        </p:spPr>
        <p:txBody>
          <a:bodyPr/>
          <a:lstStyle/>
          <a:p>
            <a:pPr marL="0" indent="0" algn="ctr">
              <a:buNone/>
            </a:pPr>
            <a:endParaRPr lang="en-US" sz="1050" b="1" dirty="0">
              <a:solidFill>
                <a:schemeClr val="bg1"/>
              </a:solidFill>
            </a:endParaRPr>
          </a:p>
          <a:p>
            <a:pPr marL="0" indent="0" algn="ctr">
              <a:buNone/>
            </a:pPr>
            <a:r>
              <a:rPr lang="en-US" sz="4000" b="1" dirty="0">
                <a:solidFill>
                  <a:schemeClr val="bg1"/>
                </a:solidFill>
              </a:rPr>
              <a:t>Do Not Refuse Him Who Speaks </a:t>
            </a:r>
            <a:r>
              <a:rPr lang="en-US" sz="4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(v. 25)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bg1"/>
                </a:solidFill>
              </a:rPr>
              <a:t>Have Grace </a:t>
            </a:r>
            <a:r>
              <a:rPr lang="en-US" sz="4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(v. 28)</a:t>
            </a:r>
          </a:p>
          <a:p>
            <a:pPr marL="0" indent="0" algn="ctr">
              <a:buNone/>
            </a:pPr>
            <a:r>
              <a:rPr lang="en-US" sz="4000" b="1" dirty="0">
                <a:solidFill>
                  <a:schemeClr val="bg1"/>
                </a:solidFill>
              </a:rPr>
              <a:t>Serve God Acceptably, With Reverence and Awe </a:t>
            </a:r>
            <a:r>
              <a:rPr lang="en-US" sz="4000" b="1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(v. 28)</a:t>
            </a:r>
            <a:endParaRPr lang="en-US" sz="3600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8413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88</TotalTime>
  <Words>274</Words>
  <Application>Microsoft Macintosh PowerPoint</Application>
  <PresentationFormat>Widescreen</PresentationFormat>
  <Paragraphs>26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Calibri Light</vt:lpstr>
      <vt:lpstr>Arial</vt:lpstr>
      <vt:lpstr>Calibri</vt:lpstr>
      <vt:lpstr>Office 2013 - 2022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Unshaken</dc:title>
  <dc:creator>Jeremiah Cox</dc:creator>
  <cp:lastModifiedBy>Jeremiah Cox</cp:lastModifiedBy>
  <cp:revision>13</cp:revision>
  <dcterms:created xsi:type="dcterms:W3CDTF">2021-07-14T15:38:16Z</dcterms:created>
  <dcterms:modified xsi:type="dcterms:W3CDTF">2025-01-30T16:50:33Z</dcterms:modified>
</cp:coreProperties>
</file>