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689"/>
  </p:normalViewPr>
  <p:slideViewPr>
    <p:cSldViewPr snapToGrid="0">
      <p:cViewPr varScale="1">
        <p:scale>
          <a:sx n="129" d="100"/>
          <a:sy n="129" d="100"/>
        </p:scale>
        <p:origin x="45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4FB45-8A58-F347-D861-D8B56A395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2D89B6-327B-661D-392A-BFF3A4D05A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BDD9B6-DDA6-D1DA-1E5C-4CB8E3D678CF}"/>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EC92B86E-ECE4-7092-E269-759CA43F1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470A6-D20B-8E7C-969F-BAEB760E9CFB}"/>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1008279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3903-454F-BEDB-97CF-BDD0812D1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5AC400-F3CB-37BB-1119-072D07132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37BB2-517F-9688-AD0A-873B321A9810}"/>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D558764C-0A94-085B-ECBD-F8FD9BF0F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9DC37-53CA-254A-54C6-5A4C027F3A5A}"/>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331975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855A7-8C5B-8FCF-A40B-570AE1269D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EA86B8-0580-53F3-057B-792A4D6EE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BA44A-B8A3-0CF3-5063-630C93C00991}"/>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67D53D65-9FB4-21C5-7D70-579D325B0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084CB8-B886-EC04-06EF-967695001695}"/>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86247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7CD7-259D-5E3D-8BC9-8FA7CD9F9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955BA-024B-FEB6-8471-5F17F23A1C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4059C-5FCD-E1E7-8B75-C3EEC4EC7FC7}"/>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CFADCEE9-8CDF-CE86-F916-F4E7231AF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74576-CBE9-F020-E7A2-F2E7DDDD1225}"/>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26322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2207-5E41-2ECF-FC97-4F099827DD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2260D8-83CD-7E72-062F-290E72B61E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7CABC-EA49-F714-176B-7133B5A62974}"/>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BEDBEF6C-539D-9C9E-9D74-A5BACCAAE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A4FAF-3F11-FAFC-3118-6060152E4B15}"/>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120919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1152-BD28-0065-F830-7C8B96488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77EBD-74FD-D503-73CA-D7F29894C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ABADF-D238-FF0E-5F28-9A3248165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900E80-4805-00B5-D910-57826B5AD38E}"/>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6" name="Footer Placeholder 5">
            <a:extLst>
              <a:ext uri="{FF2B5EF4-FFF2-40B4-BE49-F238E27FC236}">
                <a16:creationId xmlns:a16="http://schemas.microsoft.com/office/drawing/2014/main" id="{F8E4D7E0-804C-2A92-F568-633E7288B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49DFB-DD0F-5367-F9DB-72842F46BE73}"/>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251384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A0D1F-4033-799D-61AE-F55E48A8CF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30C368-CCB1-1B8C-BE70-E7F2CC3E6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A48565-29A2-D0EC-DE59-792876C9A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CC425C-2CC5-9AEA-6CFD-7A581BB0F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7949E-C401-3EDE-C8EC-2651C9995D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A66187-942C-130F-4778-821955844D31}"/>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8" name="Footer Placeholder 7">
            <a:extLst>
              <a:ext uri="{FF2B5EF4-FFF2-40B4-BE49-F238E27FC236}">
                <a16:creationId xmlns:a16="http://schemas.microsoft.com/office/drawing/2014/main" id="{85397133-5960-813D-DC67-07B9DEF9D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D79129-75D9-8D0F-F18C-C503924142D5}"/>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12714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D8CB1-6163-A24D-FD87-A39631218A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061661-667A-C3C1-677C-E9B12DA69B67}"/>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4" name="Footer Placeholder 3">
            <a:extLst>
              <a:ext uri="{FF2B5EF4-FFF2-40B4-BE49-F238E27FC236}">
                <a16:creationId xmlns:a16="http://schemas.microsoft.com/office/drawing/2014/main" id="{7D6108BC-1E45-FA7B-A8C4-041EE0245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AD2C65-95CF-0876-A306-310143AFE8EA}"/>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190728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B436C7-8D23-062D-D95F-79F121915AA5}"/>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3" name="Footer Placeholder 2">
            <a:extLst>
              <a:ext uri="{FF2B5EF4-FFF2-40B4-BE49-F238E27FC236}">
                <a16:creationId xmlns:a16="http://schemas.microsoft.com/office/drawing/2014/main" id="{04D21C14-A369-3CAA-5C32-37828887C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DCD3D6-3668-9EB3-34E1-3D36AEA29269}"/>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248520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CAD2-CB79-2228-C49E-ED416CEA7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68422-8786-15D4-0FB5-168681C5B3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62FFA9-9D8E-294A-A17A-C6CB2AE9C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B3C8B-1150-9993-51D5-21AB4C4C6C02}"/>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6" name="Footer Placeholder 5">
            <a:extLst>
              <a:ext uri="{FF2B5EF4-FFF2-40B4-BE49-F238E27FC236}">
                <a16:creationId xmlns:a16="http://schemas.microsoft.com/office/drawing/2014/main" id="{67F02CF0-0887-FDD2-B7C7-C9C6381EC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30D0B-367C-1955-265A-5A9CE5CEFE70}"/>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368840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6ECF-32F4-CB45-A007-79035E41ED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2864C7-87E9-2A8D-E84A-DABD464CA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800B8-5FEF-CC6F-37E9-DE53E97F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3C099-9210-6F41-3ECC-FF86A7182A06}"/>
              </a:ext>
            </a:extLst>
          </p:cNvPr>
          <p:cNvSpPr>
            <a:spLocks noGrp="1"/>
          </p:cNvSpPr>
          <p:nvPr>
            <p:ph type="dt" sz="half" idx="10"/>
          </p:nvPr>
        </p:nvSpPr>
        <p:spPr/>
        <p:txBody>
          <a:bodyPr/>
          <a:lstStyle/>
          <a:p>
            <a:fld id="{20D6AF83-6F9F-9042-BE61-01CB7860A90B}" type="datetimeFigureOut">
              <a:rPr lang="en-US" smtClean="0"/>
              <a:t>4/5/25</a:t>
            </a:fld>
            <a:endParaRPr lang="en-US"/>
          </a:p>
        </p:txBody>
      </p:sp>
      <p:sp>
        <p:nvSpPr>
          <p:cNvPr id="6" name="Footer Placeholder 5">
            <a:extLst>
              <a:ext uri="{FF2B5EF4-FFF2-40B4-BE49-F238E27FC236}">
                <a16:creationId xmlns:a16="http://schemas.microsoft.com/office/drawing/2014/main" id="{BFCE24A0-5E09-C5BF-9DBF-1E3553F5CB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6A365-513B-BC72-92CA-6B58262E3932}"/>
              </a:ext>
            </a:extLst>
          </p:cNvPr>
          <p:cNvSpPr>
            <a:spLocks noGrp="1"/>
          </p:cNvSpPr>
          <p:nvPr>
            <p:ph type="sldNum" sz="quarter" idx="12"/>
          </p:nvPr>
        </p:nvSpPr>
        <p:spPr/>
        <p:txBody>
          <a:bodyPr/>
          <a:lstStyle/>
          <a:p>
            <a:fld id="{66CB7563-B9A9-D94D-813E-813FE4E44B8A}" type="slidenum">
              <a:rPr lang="en-US" smtClean="0"/>
              <a:t>‹#›</a:t>
            </a:fld>
            <a:endParaRPr lang="en-US"/>
          </a:p>
        </p:txBody>
      </p:sp>
    </p:spTree>
    <p:extLst>
      <p:ext uri="{BB962C8B-B14F-4D97-AF65-F5344CB8AC3E}">
        <p14:creationId xmlns:p14="http://schemas.microsoft.com/office/powerpoint/2010/main" val="42526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9255D4-C956-A657-D71B-F8FC33A1E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64540A-AC88-ECAC-49F6-0CEECE008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48EB5-12AB-2659-2C7A-08632B120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D6AF83-6F9F-9042-BE61-01CB7860A90B}" type="datetimeFigureOut">
              <a:rPr lang="en-US" smtClean="0"/>
              <a:t>4/5/25</a:t>
            </a:fld>
            <a:endParaRPr lang="en-US"/>
          </a:p>
        </p:txBody>
      </p:sp>
      <p:sp>
        <p:nvSpPr>
          <p:cNvPr id="5" name="Footer Placeholder 4">
            <a:extLst>
              <a:ext uri="{FF2B5EF4-FFF2-40B4-BE49-F238E27FC236}">
                <a16:creationId xmlns:a16="http://schemas.microsoft.com/office/drawing/2014/main" id="{F41362FE-14DC-EBAB-B006-BA065F2E75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F00CD9-AD63-5823-BB4D-F9AAC1B0B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CB7563-B9A9-D94D-813E-813FE4E44B8A}" type="slidenum">
              <a:rPr lang="en-US" smtClean="0"/>
              <a:t>‹#›</a:t>
            </a:fld>
            <a:endParaRPr lang="en-US"/>
          </a:p>
        </p:txBody>
      </p:sp>
    </p:spTree>
    <p:extLst>
      <p:ext uri="{BB962C8B-B14F-4D97-AF65-F5344CB8AC3E}">
        <p14:creationId xmlns:p14="http://schemas.microsoft.com/office/powerpoint/2010/main" val="202133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309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385A0-7B44-5221-0A27-5056417381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A9CA93-17CC-77BB-065C-162EA9829EC6}"/>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6B5E14F-7FE8-D604-FEE8-E06E46DA69B5}"/>
              </a:ext>
            </a:extLst>
          </p:cNvPr>
          <p:cNvSpPr>
            <a:spLocks noGrp="1"/>
          </p:cNvSpPr>
          <p:nvPr>
            <p:ph idx="1"/>
          </p:nvPr>
        </p:nvSpPr>
        <p:spPr>
          <a:xfrm>
            <a:off x="613253" y="1838150"/>
            <a:ext cx="10965493" cy="4700435"/>
          </a:xfrm>
        </p:spPr>
        <p:txBody>
          <a:bodyPr>
            <a:normAutofit/>
          </a:bodyPr>
          <a:lstStyle/>
          <a:p>
            <a:pPr marL="0" indent="0">
              <a:buNone/>
            </a:pPr>
            <a:r>
              <a:rPr lang="en-US" sz="3600" b="1" dirty="0"/>
              <a:t>Transfer? – A Concept Foreign to Imputation</a:t>
            </a:r>
          </a:p>
          <a:p>
            <a:pPr marL="228600" lvl="2">
              <a:spcBef>
                <a:spcPts val="1000"/>
              </a:spcBef>
            </a:pPr>
            <a:r>
              <a:rPr lang="en-US" sz="3200" dirty="0"/>
              <a:t>The language has nothing to do with something being transferred from one to another.</a:t>
            </a:r>
          </a:p>
          <a:p>
            <a:pPr marL="685800" lvl="3">
              <a:spcBef>
                <a:spcPts val="1000"/>
              </a:spcBef>
            </a:pPr>
            <a:r>
              <a:rPr lang="en-US" sz="3200" dirty="0"/>
              <a:t>“the term ‘imputation’ has been used in theology in a threefold sense to denote the judicial acts of God by which the guilt of Adam’s sin is imputed to his posterity; by which the sins of Christ’s people are imputed to Him; and by which the righteousness of Christ is imputed to His people.” (Hodge, C. W., ISBE 2nd ed., “Imputation”) </a:t>
            </a:r>
          </a:p>
        </p:txBody>
      </p:sp>
    </p:spTree>
    <p:extLst>
      <p:ext uri="{BB962C8B-B14F-4D97-AF65-F5344CB8AC3E}">
        <p14:creationId xmlns:p14="http://schemas.microsoft.com/office/powerpoint/2010/main" val="1093924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5FAD-A9A4-CD7E-12C7-A095BD6C0C1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770A7A-7B88-52F5-CC83-A23EE7A964F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5F2A26D-91B9-3026-7600-9AC7A0195F2C}"/>
              </a:ext>
            </a:extLst>
          </p:cNvPr>
          <p:cNvSpPr>
            <a:spLocks noGrp="1"/>
          </p:cNvSpPr>
          <p:nvPr>
            <p:ph idx="1"/>
          </p:nvPr>
        </p:nvSpPr>
        <p:spPr>
          <a:xfrm>
            <a:off x="613253" y="1838150"/>
            <a:ext cx="10965493" cy="4700435"/>
          </a:xfrm>
        </p:spPr>
        <p:txBody>
          <a:bodyPr>
            <a:normAutofit fontScale="92500"/>
          </a:bodyPr>
          <a:lstStyle/>
          <a:p>
            <a:pPr marL="457200" lvl="3" indent="0">
              <a:spcBef>
                <a:spcPts val="1000"/>
              </a:spcBef>
              <a:buNone/>
            </a:pPr>
            <a:r>
              <a:rPr lang="en-US" sz="3200" dirty="0"/>
              <a:t>“I have examined all the passages, and as the result of my examination have come to the conclusion, that there is not one in which the word is used in the sense of reckoning or imputing to a man what does not strictly belong to him; or of charging on him what ought not to be charged on him as a matter of personal right. </a:t>
            </a:r>
            <a:r>
              <a:rPr lang="en-US" sz="3200" b="1" u="sng" dirty="0"/>
              <a:t>The word is never used to denote imputing in the sense of transferring, or of charging that on one which does not properly belong to him</a:t>
            </a:r>
            <a:r>
              <a:rPr lang="en-US" sz="3200" dirty="0"/>
              <a:t>…No doctrine of transferring, or of setting over to a man what does not properly belong to him, be it sin or holiness, can be derived, therefore, from this word.” (Albert Barnes’ Notes on the Bible) </a:t>
            </a:r>
          </a:p>
        </p:txBody>
      </p:sp>
    </p:spTree>
    <p:extLst>
      <p:ext uri="{BB962C8B-B14F-4D97-AF65-F5344CB8AC3E}">
        <p14:creationId xmlns:p14="http://schemas.microsoft.com/office/powerpoint/2010/main" val="3891583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DD0D-924F-6A11-EC45-2337A5FF38A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B2D70C7-A073-6CDC-3DFD-535D7CB24A5E}"/>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013D19E-5585-32D2-4900-36701C88E78A}"/>
              </a:ext>
            </a:extLst>
          </p:cNvPr>
          <p:cNvSpPr>
            <a:spLocks noGrp="1"/>
          </p:cNvSpPr>
          <p:nvPr>
            <p:ph idx="1"/>
          </p:nvPr>
        </p:nvSpPr>
        <p:spPr>
          <a:xfrm>
            <a:off x="613253" y="1838150"/>
            <a:ext cx="10965493" cy="4700435"/>
          </a:xfrm>
        </p:spPr>
        <p:txBody>
          <a:bodyPr>
            <a:normAutofit/>
          </a:bodyPr>
          <a:lstStyle/>
          <a:p>
            <a:pPr marL="0" indent="0">
              <a:buNone/>
            </a:pPr>
            <a:r>
              <a:rPr lang="en-US" sz="3600" b="1" dirty="0"/>
              <a:t>Transfer? – A Concept Foreign to Imputation</a:t>
            </a:r>
          </a:p>
          <a:p>
            <a:pPr marL="228600" lvl="2">
              <a:spcBef>
                <a:spcPts val="1000"/>
              </a:spcBef>
            </a:pPr>
            <a:r>
              <a:rPr lang="en-US" sz="3200" dirty="0"/>
              <a:t>The language has nothing to do with something being transferred from one to another.</a:t>
            </a:r>
          </a:p>
          <a:p>
            <a:pPr marL="685800" lvl="3">
              <a:spcBef>
                <a:spcPts val="1000"/>
              </a:spcBef>
            </a:pPr>
            <a:r>
              <a:rPr lang="en-US" sz="3200" dirty="0"/>
              <a:t>Faith? – </a:t>
            </a:r>
            <a:r>
              <a:rPr lang="en-US" sz="3200" i="1" dirty="0"/>
              <a:t>Hebrews 11:6 </a:t>
            </a:r>
            <a:r>
              <a:rPr lang="en-US" sz="3200" dirty="0"/>
              <a:t>– HIS faith.</a:t>
            </a:r>
          </a:p>
          <a:p>
            <a:pPr marL="685800" lvl="3">
              <a:spcBef>
                <a:spcPts val="1000"/>
              </a:spcBef>
            </a:pPr>
            <a:r>
              <a:rPr lang="en-US" sz="3200" dirty="0"/>
              <a:t>Righteousness? – </a:t>
            </a:r>
            <a:r>
              <a:rPr lang="en-US" sz="3200" i="1" dirty="0"/>
              <a:t>Ezekiel 18:20 </a:t>
            </a:r>
            <a:r>
              <a:rPr lang="en-US" sz="3200" dirty="0"/>
              <a:t>– HIS righteousness. (</a:t>
            </a:r>
            <a:r>
              <a:rPr lang="en-US" sz="3200" i="1" dirty="0"/>
              <a:t>cf. 1 John 3:7</a:t>
            </a:r>
            <a:r>
              <a:rPr lang="en-US" sz="3200" dirty="0"/>
              <a:t>)</a:t>
            </a:r>
          </a:p>
          <a:p>
            <a:pPr marL="685800" lvl="3">
              <a:spcBef>
                <a:spcPts val="1000"/>
              </a:spcBef>
            </a:pPr>
            <a:r>
              <a:rPr lang="en-US" sz="3200" dirty="0"/>
              <a:t>How is a man righteous when he has sinned? – </a:t>
            </a:r>
            <a:r>
              <a:rPr lang="en-US" sz="3200" i="1" dirty="0"/>
              <a:t>Romans 4:3-4, 7-8 </a:t>
            </a:r>
            <a:r>
              <a:rPr lang="en-US" sz="3200" dirty="0"/>
              <a:t>– being forgiven by grace through faith.</a:t>
            </a:r>
          </a:p>
        </p:txBody>
      </p:sp>
    </p:spTree>
    <p:extLst>
      <p:ext uri="{BB962C8B-B14F-4D97-AF65-F5344CB8AC3E}">
        <p14:creationId xmlns:p14="http://schemas.microsoft.com/office/powerpoint/2010/main" val="12771871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64D7E-2D9E-F5D1-B531-B3B584CC77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16EE17-6AB7-4BF9-B72F-95D27CED41A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4A25F3DF-6FE8-D79B-D26C-7E49BEF2232A}"/>
              </a:ext>
            </a:extLst>
          </p:cNvPr>
          <p:cNvSpPr>
            <a:spLocks noGrp="1"/>
          </p:cNvSpPr>
          <p:nvPr>
            <p:ph idx="1"/>
          </p:nvPr>
        </p:nvSpPr>
        <p:spPr>
          <a:xfrm>
            <a:off x="613253" y="1838150"/>
            <a:ext cx="10965493" cy="4700435"/>
          </a:xfrm>
        </p:spPr>
        <p:txBody>
          <a:bodyPr>
            <a:normAutofit fontScale="92500" lnSpcReduction="20000"/>
          </a:bodyPr>
          <a:lstStyle/>
          <a:p>
            <a:pPr marL="0" indent="0">
              <a:buNone/>
            </a:pPr>
            <a:r>
              <a:rPr lang="en-US" sz="3900" b="1" dirty="0"/>
              <a:t>The Imputation (?) of Christ’s Personal Righteousness – A Concept Foreign to the Gospel</a:t>
            </a:r>
          </a:p>
          <a:p>
            <a:pPr marL="228600" lvl="2">
              <a:spcBef>
                <a:spcPts val="1000"/>
              </a:spcBef>
            </a:pPr>
            <a:r>
              <a:rPr lang="en-US" sz="3200" dirty="0"/>
              <a:t>“Christ has become our substitute in two senses: in his suffering and death he becomes our curse and condemnation (Galatians 3:13; Romans 8:3). And in his suffering and life he becomes our perfection (2 Corinthians 5:21). On the one hand, his death is the climax of his atoning sufferings, which propitiate the wrath of God against us (Romans 3:24-25); on the other hand, his death is the climax of a perfect life of righteousness imputed to us (2 Corinthians 5:21; cf. Romans 4:6, 11 with 3:21-22; 5:18-19).”</a:t>
            </a:r>
          </a:p>
          <a:p>
            <a:pPr marL="0" lvl="2" indent="0" algn="r">
              <a:spcBef>
                <a:spcPts val="1000"/>
              </a:spcBef>
              <a:buNone/>
            </a:pPr>
            <a:r>
              <a:rPr lang="en-US" sz="2600" dirty="0"/>
              <a:t>(Piper, John. </a:t>
            </a:r>
            <a:r>
              <a:rPr lang="en-US" sz="2600" i="1" dirty="0"/>
              <a:t>Counted Righteous in Christ: Should We Abandon the Imputation of Christ’s Righteousness?</a:t>
            </a:r>
            <a:r>
              <a:rPr lang="en-US" sz="2600" dirty="0"/>
              <a:t>) </a:t>
            </a:r>
            <a:endParaRPr lang="en-US" sz="3200" dirty="0"/>
          </a:p>
        </p:txBody>
      </p:sp>
    </p:spTree>
    <p:extLst>
      <p:ext uri="{BB962C8B-B14F-4D97-AF65-F5344CB8AC3E}">
        <p14:creationId xmlns:p14="http://schemas.microsoft.com/office/powerpoint/2010/main" val="3814722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A332-A4DE-E5EF-9A8F-7F35A929254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55CEEE5-2CE3-E38B-39D1-D2FACF0CDA5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516E235-F42C-558E-F030-11EA6D9B3FB4}"/>
              </a:ext>
            </a:extLst>
          </p:cNvPr>
          <p:cNvSpPr>
            <a:spLocks noGrp="1"/>
          </p:cNvSpPr>
          <p:nvPr>
            <p:ph idx="1"/>
          </p:nvPr>
        </p:nvSpPr>
        <p:spPr>
          <a:xfrm>
            <a:off x="613253" y="1838150"/>
            <a:ext cx="10965493" cy="4700435"/>
          </a:xfrm>
        </p:spPr>
        <p:txBody>
          <a:bodyPr>
            <a:normAutofit/>
          </a:bodyPr>
          <a:lstStyle/>
          <a:p>
            <a:pPr marL="0" indent="0">
              <a:buNone/>
            </a:pPr>
            <a:r>
              <a:rPr lang="en-US" sz="3600" b="1" dirty="0"/>
              <a:t>The Imputation (?) of Christ’s Personal Righteousness – A Concept Foreign to the Gospel</a:t>
            </a:r>
          </a:p>
          <a:p>
            <a:pPr marL="228600" lvl="2">
              <a:spcBef>
                <a:spcPts val="1000"/>
              </a:spcBef>
            </a:pPr>
            <a:r>
              <a:rPr lang="en-US" sz="3200" dirty="0"/>
              <a:t>This presupposes that God requires perfection to be right with Him – </a:t>
            </a:r>
            <a:r>
              <a:rPr lang="en-US" sz="3200" i="1" dirty="0"/>
              <a:t>Romans 1:1-2, 5, 16-17 </a:t>
            </a:r>
            <a:r>
              <a:rPr lang="en-US" sz="3200" dirty="0"/>
              <a:t>– but He requires faith.</a:t>
            </a:r>
          </a:p>
          <a:p>
            <a:pPr marL="228600" lvl="2">
              <a:spcBef>
                <a:spcPts val="1000"/>
              </a:spcBef>
            </a:pPr>
            <a:r>
              <a:rPr lang="en-US" sz="3200" dirty="0"/>
              <a:t>This denies the sufficiency of the atoning blood of Christ – </a:t>
            </a:r>
            <a:r>
              <a:rPr lang="en-US" sz="3200" i="1" dirty="0"/>
              <a:t>Hebrews 10:11-14 </a:t>
            </a:r>
            <a:r>
              <a:rPr lang="en-US" sz="3200" dirty="0"/>
              <a:t>– but it was entirely sufficient.</a:t>
            </a:r>
          </a:p>
        </p:txBody>
      </p:sp>
    </p:spTree>
    <p:extLst>
      <p:ext uri="{BB962C8B-B14F-4D97-AF65-F5344CB8AC3E}">
        <p14:creationId xmlns:p14="http://schemas.microsoft.com/office/powerpoint/2010/main" val="3348856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257D6-2047-448B-76A2-75C9181A409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BE05D85-522B-12D8-39FC-96DD4F803E6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E2E5FF3-ACC3-4C51-706D-1500A3B8292C}"/>
              </a:ext>
            </a:extLst>
          </p:cNvPr>
          <p:cNvSpPr>
            <a:spLocks noGrp="1"/>
          </p:cNvSpPr>
          <p:nvPr>
            <p:ph idx="1"/>
          </p:nvPr>
        </p:nvSpPr>
        <p:spPr>
          <a:xfrm>
            <a:off x="613253" y="1838150"/>
            <a:ext cx="10965493" cy="4700435"/>
          </a:xfrm>
        </p:spPr>
        <p:txBody>
          <a:bodyPr>
            <a:normAutofit fontScale="92500" lnSpcReduction="20000"/>
          </a:bodyPr>
          <a:lstStyle/>
          <a:p>
            <a:pPr marL="0" indent="0">
              <a:buNone/>
            </a:pPr>
            <a:r>
              <a:rPr lang="en-US" sz="3900" b="1" dirty="0"/>
              <a:t>The Imputation (?) of Christ’s Personal Righteousness – A Concept Foreign to the Gospel</a:t>
            </a:r>
          </a:p>
          <a:p>
            <a:pPr marL="228600" lvl="2">
              <a:spcBef>
                <a:spcPts val="1000"/>
              </a:spcBef>
            </a:pPr>
            <a:r>
              <a:rPr lang="en-US" sz="3500" dirty="0"/>
              <a:t>The idea read into the text of </a:t>
            </a:r>
            <a:r>
              <a:rPr lang="en-US" sz="3500" i="1" dirty="0"/>
              <a:t>Romans 4:3</a:t>
            </a:r>
            <a:r>
              <a:rPr lang="en-US" sz="3500" dirty="0"/>
              <a:t> (</a:t>
            </a:r>
            <a:r>
              <a:rPr lang="en-US" sz="3500" i="1" dirty="0"/>
              <a:t>3:21-22</a:t>
            </a:r>
            <a:r>
              <a:rPr lang="en-US" sz="3500" dirty="0"/>
              <a:t>) </a:t>
            </a:r>
            <a:r>
              <a:rPr lang="en-US" sz="3200" dirty="0"/>
              <a:t>– “Do you ask how God can reckon in this way? The answer is found in 3:24: ‘gratuitously, by his grace, through the ransoming, that in connection with Christ Jesus.’…The believer really and in himself is never righteous, he is righteous only in God's accounting…What is there in his faith that God can account for righteousness to the believer?... the contents of his faith, Christ, his ransom, his merit…Christ's merit and righteousness is his own, God counts it as though it were the believer’s.”</a:t>
            </a:r>
          </a:p>
          <a:p>
            <a:pPr marL="0" lvl="2" indent="0" algn="r">
              <a:spcBef>
                <a:spcPts val="1000"/>
              </a:spcBef>
              <a:buNone/>
            </a:pPr>
            <a:r>
              <a:rPr lang="en-US" sz="2600" dirty="0"/>
              <a:t>(Lenski, R.C.H. Lenski’s Commentary on the New Testament) </a:t>
            </a:r>
            <a:endParaRPr lang="en-US" sz="3200" dirty="0"/>
          </a:p>
        </p:txBody>
      </p:sp>
    </p:spTree>
    <p:extLst>
      <p:ext uri="{BB962C8B-B14F-4D97-AF65-F5344CB8AC3E}">
        <p14:creationId xmlns:p14="http://schemas.microsoft.com/office/powerpoint/2010/main" val="2659357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B514A-AF78-3317-2B36-074B10664C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E2695B-AE76-21A3-3A71-EE43CA47C7F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93369F72-416C-B4CB-C358-8E96AFA58914}"/>
              </a:ext>
            </a:extLst>
          </p:cNvPr>
          <p:cNvSpPr>
            <a:spLocks noGrp="1"/>
          </p:cNvSpPr>
          <p:nvPr>
            <p:ph idx="1"/>
          </p:nvPr>
        </p:nvSpPr>
        <p:spPr>
          <a:xfrm>
            <a:off x="613253" y="1838150"/>
            <a:ext cx="10965493" cy="4700435"/>
          </a:xfrm>
        </p:spPr>
        <p:txBody>
          <a:bodyPr>
            <a:normAutofit lnSpcReduction="10000"/>
          </a:bodyPr>
          <a:lstStyle/>
          <a:p>
            <a:pPr marL="0" indent="0">
              <a:buNone/>
            </a:pPr>
            <a:r>
              <a:rPr lang="en-US" sz="3600" b="1" dirty="0"/>
              <a:t>The Imputation (?) of Christ’s Personal Righteousness – A Concept Foreign to the Gospel</a:t>
            </a:r>
          </a:p>
          <a:p>
            <a:pPr marL="228600" lvl="2">
              <a:spcBef>
                <a:spcPts val="1000"/>
              </a:spcBef>
            </a:pPr>
            <a:r>
              <a:rPr lang="en-US" sz="3200" dirty="0"/>
              <a:t>The error has influenced brethren as well.</a:t>
            </a:r>
          </a:p>
          <a:p>
            <a:pPr marL="685800" lvl="3">
              <a:spcBef>
                <a:spcPts val="1000"/>
              </a:spcBef>
            </a:pPr>
            <a:r>
              <a:rPr lang="en-US" sz="2600" dirty="0"/>
              <a:t>“He was perfect so that we don’t have to be. He was perfect for us.”</a:t>
            </a:r>
          </a:p>
          <a:p>
            <a:pPr marL="685800" lvl="3">
              <a:spcBef>
                <a:spcPts val="1000"/>
              </a:spcBef>
            </a:pPr>
            <a:r>
              <a:rPr lang="en-US" sz="2600" dirty="0"/>
              <a:t>“Christ’s life is a substitute for ours.”</a:t>
            </a:r>
          </a:p>
          <a:p>
            <a:pPr marL="685800" lvl="3">
              <a:spcBef>
                <a:spcPts val="1000"/>
              </a:spcBef>
            </a:pPr>
            <a:r>
              <a:rPr lang="en-US" sz="2600" dirty="0"/>
              <a:t>“The doing and dying of Jesus is applied to us.”</a:t>
            </a:r>
          </a:p>
          <a:p>
            <a:pPr marL="685800" lvl="3">
              <a:spcBef>
                <a:spcPts val="1000"/>
              </a:spcBef>
            </a:pPr>
            <a:r>
              <a:rPr lang="en-US" sz="2600" dirty="0"/>
              <a:t>“‘It is finished,’ Jesus said in reference to perfect obedience to the Law on our behalf.”</a:t>
            </a:r>
          </a:p>
          <a:p>
            <a:pPr marL="685800" lvl="3">
              <a:spcBef>
                <a:spcPts val="1000"/>
              </a:spcBef>
            </a:pPr>
            <a:r>
              <a:rPr lang="en-US" sz="2600" dirty="0"/>
              <a:t>“When God looks down on us, He does not see us, but the perfection of Jesus.” </a:t>
            </a:r>
          </a:p>
        </p:txBody>
      </p:sp>
    </p:spTree>
    <p:extLst>
      <p:ext uri="{BB962C8B-B14F-4D97-AF65-F5344CB8AC3E}">
        <p14:creationId xmlns:p14="http://schemas.microsoft.com/office/powerpoint/2010/main" val="1757600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D908E-FD1F-8BA3-5E43-0E45040A57F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765F26-693A-7520-2491-6A42076D8F0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1E194C9-5EB8-A58C-7AA4-2C42BD371CB7}"/>
              </a:ext>
            </a:extLst>
          </p:cNvPr>
          <p:cNvSpPr>
            <a:spLocks noGrp="1"/>
          </p:cNvSpPr>
          <p:nvPr>
            <p:ph idx="1"/>
          </p:nvPr>
        </p:nvSpPr>
        <p:spPr>
          <a:xfrm>
            <a:off x="613253" y="1838150"/>
            <a:ext cx="10965493" cy="4700435"/>
          </a:xfrm>
        </p:spPr>
        <p:txBody>
          <a:bodyPr>
            <a:normAutofit lnSpcReduction="10000"/>
          </a:bodyPr>
          <a:lstStyle/>
          <a:p>
            <a:pPr marL="0" indent="0">
              <a:buNone/>
            </a:pPr>
            <a:r>
              <a:rPr lang="en-US" sz="3600" b="1" dirty="0"/>
              <a:t>The Imputation (?) of Christ’s Personal Righteousness – A Concept Foreign to the Gospel</a:t>
            </a:r>
          </a:p>
          <a:p>
            <a:pPr marL="228600" lvl="2">
              <a:spcBef>
                <a:spcPts val="1000"/>
              </a:spcBef>
            </a:pPr>
            <a:r>
              <a:rPr lang="en-US" sz="3200" dirty="0"/>
              <a:t>The error has influenced brethren as well.</a:t>
            </a:r>
          </a:p>
          <a:p>
            <a:pPr marL="685800" lvl="3">
              <a:spcBef>
                <a:spcPts val="1000"/>
              </a:spcBef>
            </a:pPr>
            <a:r>
              <a:rPr lang="en-US" sz="2600" dirty="0"/>
              <a:t>God says, “I will put my righteousness on you. That’s amazing! God will see you as righteous as He is.”</a:t>
            </a:r>
          </a:p>
          <a:p>
            <a:pPr marL="685800" lvl="3">
              <a:spcBef>
                <a:spcPts val="1000"/>
              </a:spcBef>
            </a:pPr>
            <a:r>
              <a:rPr lang="en-US" sz="2600" dirty="0"/>
              <a:t>“Old law, we’re keeping a resume of your righteousness. New law, only God’s righteousness is in view. And that’s </a:t>
            </a:r>
            <a:r>
              <a:rPr lang="en-US" sz="2600" dirty="0" err="1"/>
              <a:t>gotta</a:t>
            </a:r>
            <a:r>
              <a:rPr lang="en-US" sz="2600" dirty="0"/>
              <a:t> make you smile. Not mine, not my record, not my ups and downs, nope. All of that has been taken away and replaced with the righteousness from the Lord.”</a:t>
            </a:r>
          </a:p>
          <a:p>
            <a:pPr marL="685800" lvl="3">
              <a:spcBef>
                <a:spcPts val="1000"/>
              </a:spcBef>
            </a:pPr>
            <a:r>
              <a:rPr lang="en-US" sz="2600" dirty="0"/>
              <a:t>“Seek first His righteousness. I want his righteousness. I want His—imputed is a word we use—I want His goodness laid upon me.” </a:t>
            </a:r>
          </a:p>
        </p:txBody>
      </p:sp>
    </p:spTree>
    <p:extLst>
      <p:ext uri="{BB962C8B-B14F-4D97-AF65-F5344CB8AC3E}">
        <p14:creationId xmlns:p14="http://schemas.microsoft.com/office/powerpoint/2010/main" val="4213058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34BDF-48E1-3564-4107-869946AFD08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BB93D7F-7D71-C496-E6ED-A7E088316CA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2F65F34B-E9CE-517B-105E-C652A0283025}"/>
              </a:ext>
            </a:extLst>
          </p:cNvPr>
          <p:cNvSpPr>
            <a:spLocks noGrp="1"/>
          </p:cNvSpPr>
          <p:nvPr>
            <p:ph idx="1"/>
          </p:nvPr>
        </p:nvSpPr>
        <p:spPr>
          <a:xfrm>
            <a:off x="613253" y="1838150"/>
            <a:ext cx="10965493" cy="4700435"/>
          </a:xfrm>
        </p:spPr>
        <p:txBody>
          <a:bodyPr>
            <a:normAutofit/>
          </a:bodyPr>
          <a:lstStyle/>
          <a:p>
            <a:pPr marL="0" indent="0">
              <a:buNone/>
            </a:pPr>
            <a:r>
              <a:rPr lang="en-US" sz="3600" b="1" dirty="0"/>
              <a:t>The Imputation (?) of Christ’s Personal Righteousness – A Concept Foreign to the Gospel</a:t>
            </a:r>
          </a:p>
          <a:p>
            <a:pPr marL="228600" lvl="2">
              <a:spcBef>
                <a:spcPts val="1000"/>
              </a:spcBef>
            </a:pPr>
            <a:r>
              <a:rPr lang="en-US" sz="3200" dirty="0"/>
              <a:t>This contradicts:</a:t>
            </a:r>
          </a:p>
          <a:p>
            <a:pPr marL="685800" lvl="3">
              <a:spcBef>
                <a:spcPts val="1000"/>
              </a:spcBef>
            </a:pPr>
            <a:r>
              <a:rPr lang="en-US" sz="3200" dirty="0"/>
              <a:t>The meaning of the word </a:t>
            </a:r>
            <a:r>
              <a:rPr lang="en-US" sz="3200" i="1" dirty="0" err="1"/>
              <a:t>logizomai</a:t>
            </a:r>
            <a:r>
              <a:rPr lang="en-US" sz="3200" dirty="0"/>
              <a:t> – “(1) to reckon, count, compute, calculate, count over; (1A) to take into account, to make an account of” (THAYER)</a:t>
            </a:r>
          </a:p>
          <a:p>
            <a:pPr marL="685800" lvl="3">
              <a:spcBef>
                <a:spcPts val="1000"/>
              </a:spcBef>
            </a:pPr>
            <a:r>
              <a:rPr lang="en-US" sz="3200" dirty="0"/>
              <a:t>The plain teaching of scripture – </a:t>
            </a:r>
            <a:r>
              <a:rPr lang="en-US" sz="3200" i="1" dirty="0"/>
              <a:t>Ezekiel 18:20 </a:t>
            </a:r>
          </a:p>
          <a:p>
            <a:pPr marL="228600" lvl="2">
              <a:spcBef>
                <a:spcPts val="1000"/>
              </a:spcBef>
            </a:pPr>
            <a:r>
              <a:rPr lang="en-US" sz="3200" dirty="0"/>
              <a:t>What about these passages? – </a:t>
            </a:r>
            <a:r>
              <a:rPr lang="en-US" sz="3200" i="1" dirty="0"/>
              <a:t>Romans 5:18-19; 1 Corinthians 1:30; 2 Corinthians 5:21; Philippians 3:9</a:t>
            </a:r>
          </a:p>
        </p:txBody>
      </p:sp>
    </p:spTree>
    <p:extLst>
      <p:ext uri="{BB962C8B-B14F-4D97-AF65-F5344CB8AC3E}">
        <p14:creationId xmlns:p14="http://schemas.microsoft.com/office/powerpoint/2010/main" val="18868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4867E-2276-35FF-66C4-3842BE83B90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3E46BC6-889B-8E64-BB67-0E4C1F53CF59}"/>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89990CA-F425-FB2F-6A53-03F6538E7F9B}"/>
              </a:ext>
            </a:extLst>
          </p:cNvPr>
          <p:cNvSpPr>
            <a:spLocks noGrp="1"/>
          </p:cNvSpPr>
          <p:nvPr>
            <p:ph idx="1"/>
          </p:nvPr>
        </p:nvSpPr>
        <p:spPr>
          <a:xfrm>
            <a:off x="613253" y="1838150"/>
            <a:ext cx="10965493" cy="4700435"/>
          </a:xfrm>
        </p:spPr>
        <p:txBody>
          <a:bodyPr>
            <a:normAutofit/>
          </a:bodyPr>
          <a:lstStyle/>
          <a:p>
            <a:pPr marL="0" indent="0">
              <a:buNone/>
            </a:pPr>
            <a:r>
              <a:rPr lang="en-US" sz="3600" b="1" dirty="0"/>
              <a:t>The Plan of God for Man’s Righteousness</a:t>
            </a:r>
          </a:p>
          <a:p>
            <a:pPr marL="228600" lvl="2">
              <a:spcBef>
                <a:spcPts val="1000"/>
              </a:spcBef>
            </a:pPr>
            <a:r>
              <a:rPr lang="en-US" sz="3200" dirty="0"/>
              <a:t>The </a:t>
            </a:r>
            <a:r>
              <a:rPr lang="en-US" sz="3200" i="1" dirty="0"/>
              <a:t>“righteousness of God” </a:t>
            </a:r>
            <a:r>
              <a:rPr lang="en-US" sz="3200" dirty="0"/>
              <a:t>is in reference to God’s plan to make man righteous – </a:t>
            </a:r>
            <a:r>
              <a:rPr lang="en-US" sz="3200" i="1" dirty="0"/>
              <a:t>Romans 1:16-17</a:t>
            </a:r>
          </a:p>
          <a:p>
            <a:pPr marL="228600" lvl="2">
              <a:spcBef>
                <a:spcPts val="1000"/>
              </a:spcBef>
            </a:pPr>
            <a:r>
              <a:rPr lang="en-US" sz="3200" dirty="0"/>
              <a:t>Christ’s atoning sacrifice – </a:t>
            </a:r>
            <a:r>
              <a:rPr lang="en-US" sz="3200" i="1" dirty="0"/>
              <a:t>Romans 3:24-26; 5:6, 9</a:t>
            </a:r>
          </a:p>
          <a:p>
            <a:pPr marL="228600" lvl="2">
              <a:spcBef>
                <a:spcPts val="1000"/>
              </a:spcBef>
            </a:pPr>
            <a:r>
              <a:rPr lang="en-US" sz="3200" dirty="0"/>
              <a:t>Newness of life through forgiveness – </a:t>
            </a:r>
            <a:r>
              <a:rPr lang="en-US" sz="3200" i="1" dirty="0"/>
              <a:t>Romans 6:2-4, 6-7, 19 </a:t>
            </a:r>
            <a:r>
              <a:rPr lang="en-US" sz="3200" dirty="0"/>
              <a:t>(</a:t>
            </a:r>
            <a:r>
              <a:rPr lang="en-US" sz="3200" i="1" dirty="0"/>
              <a:t>cf. Hebrews 9:14</a:t>
            </a:r>
            <a:r>
              <a:rPr lang="en-US" sz="3200" dirty="0"/>
              <a:t>)</a:t>
            </a:r>
          </a:p>
          <a:p>
            <a:pPr marL="228600" lvl="2">
              <a:spcBef>
                <a:spcPts val="1000"/>
              </a:spcBef>
            </a:pPr>
            <a:r>
              <a:rPr lang="en-US" sz="3200" dirty="0"/>
              <a:t>Walking as He walked, practicing righteousness – </a:t>
            </a:r>
            <a:r>
              <a:rPr lang="en-US" sz="3200" i="1" dirty="0"/>
              <a:t>1 John 2:6, 29; 3:7</a:t>
            </a:r>
            <a:r>
              <a:rPr lang="en-US" sz="3200" dirty="0"/>
              <a:t> (imitation/obedience, not transfer)</a:t>
            </a:r>
          </a:p>
        </p:txBody>
      </p:sp>
    </p:spTree>
    <p:extLst>
      <p:ext uri="{BB962C8B-B14F-4D97-AF65-F5344CB8AC3E}">
        <p14:creationId xmlns:p14="http://schemas.microsoft.com/office/powerpoint/2010/main" val="207652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E0FC-3565-4FB0-91BC-9FDFE4E9CD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61821B-A7E0-0C55-CB4F-6407E2E65FC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0405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6E60-0E9B-BE6C-1B3E-883B35F0823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3D1DD5-725B-C1A9-0B30-5FE70650970D}"/>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0024281-9921-9D72-DE79-5FB46A8C0FC6}"/>
              </a:ext>
            </a:extLst>
          </p:cNvPr>
          <p:cNvSpPr>
            <a:spLocks noGrp="1"/>
          </p:cNvSpPr>
          <p:nvPr>
            <p:ph idx="1"/>
          </p:nvPr>
        </p:nvSpPr>
        <p:spPr>
          <a:xfrm>
            <a:off x="613253" y="1838150"/>
            <a:ext cx="10965493" cy="4700435"/>
          </a:xfrm>
        </p:spPr>
        <p:txBody>
          <a:bodyPr>
            <a:normAutofit/>
          </a:bodyPr>
          <a:lstStyle/>
          <a:p>
            <a:pPr marL="0" indent="0">
              <a:buNone/>
            </a:pPr>
            <a:endParaRPr lang="en-US" sz="3200" b="1" dirty="0"/>
          </a:p>
          <a:p>
            <a:pPr marL="0" indent="0">
              <a:buNone/>
            </a:pPr>
            <a:r>
              <a:rPr lang="en-US" sz="3600" b="1" dirty="0"/>
              <a:t>Abraham’s righteousness before God by faith is recorded for us as a pattern </a:t>
            </a:r>
            <a:r>
              <a:rPr lang="en-US" sz="3600" i="1" dirty="0"/>
              <a:t>– Romans 4:23-25</a:t>
            </a:r>
          </a:p>
          <a:p>
            <a:pPr marL="0" indent="0">
              <a:buNone/>
            </a:pPr>
            <a:endParaRPr lang="en-US" sz="1050" i="1" dirty="0"/>
          </a:p>
          <a:p>
            <a:pPr marL="0" indent="0" algn="ctr">
              <a:buNone/>
            </a:pPr>
            <a:r>
              <a:rPr lang="en-US" sz="3600" i="1" dirty="0"/>
              <a:t>“not having my own righteousness, which is from the law, but that which is through faith in Christ, the righteousness which is from God by faith.”</a:t>
            </a:r>
          </a:p>
          <a:p>
            <a:pPr marL="0" indent="0" algn="ctr">
              <a:buNone/>
            </a:pPr>
            <a:r>
              <a:rPr lang="en-US" sz="3600" dirty="0"/>
              <a:t>(</a:t>
            </a:r>
            <a:r>
              <a:rPr lang="en-US" sz="3600" i="1" dirty="0"/>
              <a:t>Philippians 3:9</a:t>
            </a:r>
            <a:r>
              <a:rPr lang="en-US" sz="3600" dirty="0"/>
              <a:t>)</a:t>
            </a:r>
          </a:p>
        </p:txBody>
      </p:sp>
    </p:spTree>
    <p:extLst>
      <p:ext uri="{BB962C8B-B14F-4D97-AF65-F5344CB8AC3E}">
        <p14:creationId xmlns:p14="http://schemas.microsoft.com/office/powerpoint/2010/main" val="1551000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06DEF-751B-D86D-D1EB-E891879D6B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1FEA870-7581-8083-6706-D55F2A1B6D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10702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8BA13-B5FF-A5C8-2B65-DAF9260DE852}"/>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7412AE5A-84C5-C062-4F8E-93E01E9A62BA}"/>
              </a:ext>
            </a:extLst>
          </p:cNvPr>
          <p:cNvSpPr>
            <a:spLocks noGrp="1"/>
          </p:cNvSpPr>
          <p:nvPr>
            <p:ph idx="1"/>
          </p:nvPr>
        </p:nvSpPr>
        <p:spPr>
          <a:xfrm>
            <a:off x="613253" y="1838150"/>
            <a:ext cx="10965493" cy="4700435"/>
          </a:xfrm>
        </p:spPr>
        <p:txBody>
          <a:bodyPr/>
          <a:lstStyle/>
          <a:p>
            <a:pPr marL="0" indent="0">
              <a:buNone/>
            </a:pPr>
            <a:r>
              <a:rPr lang="en-US" sz="3600" b="1" dirty="0"/>
              <a:t>Abraham as a Case Study in the Broader Context</a:t>
            </a:r>
          </a:p>
          <a:p>
            <a:r>
              <a:rPr lang="en-US" sz="3200" dirty="0"/>
              <a:t>All are under sin – </a:t>
            </a:r>
            <a:r>
              <a:rPr lang="en-US" sz="3200" i="1" dirty="0"/>
              <a:t>Romans 3:9, 19, 23</a:t>
            </a:r>
          </a:p>
          <a:p>
            <a:r>
              <a:rPr lang="en-US" sz="3200" dirty="0"/>
              <a:t>The pursuit of being justified – </a:t>
            </a:r>
            <a:r>
              <a:rPr lang="en-US" sz="3200" i="1" dirty="0"/>
              <a:t>Romans 9:30-31; 3:20</a:t>
            </a:r>
          </a:p>
          <a:p>
            <a:r>
              <a:rPr lang="en-US" sz="3200" dirty="0"/>
              <a:t>The presentation of the gospel – righteousness/justification is by faith – </a:t>
            </a:r>
            <a:r>
              <a:rPr lang="en-US" sz="3200" i="1" dirty="0"/>
              <a:t>Romans 1:16-17; 3:27-31</a:t>
            </a:r>
          </a:p>
        </p:txBody>
      </p:sp>
    </p:spTree>
    <p:extLst>
      <p:ext uri="{BB962C8B-B14F-4D97-AF65-F5344CB8AC3E}">
        <p14:creationId xmlns:p14="http://schemas.microsoft.com/office/powerpoint/2010/main" val="4142761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B4421-F9F2-88CC-7EEF-2EF0503240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C3FC2D-5BE7-BD2B-5E00-F2622BE5C645}"/>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025D050-5110-E8EC-E81F-B9FFB2C512FE}"/>
              </a:ext>
            </a:extLst>
          </p:cNvPr>
          <p:cNvSpPr>
            <a:spLocks noGrp="1"/>
          </p:cNvSpPr>
          <p:nvPr>
            <p:ph idx="1"/>
          </p:nvPr>
        </p:nvSpPr>
        <p:spPr>
          <a:xfrm>
            <a:off x="613253" y="1838150"/>
            <a:ext cx="10965493" cy="4700435"/>
          </a:xfrm>
        </p:spPr>
        <p:txBody>
          <a:bodyPr/>
          <a:lstStyle/>
          <a:p>
            <a:pPr marL="0" indent="0">
              <a:buNone/>
            </a:pPr>
            <a:r>
              <a:rPr lang="en-US" sz="3600" b="1" dirty="0"/>
              <a:t>Abraham was Justified by Faith</a:t>
            </a:r>
          </a:p>
          <a:p>
            <a:r>
              <a:rPr lang="en-US" sz="3200" dirty="0"/>
              <a:t>He did not find that justification was by works – </a:t>
            </a:r>
            <a:r>
              <a:rPr lang="en-US" sz="3200" i="1" dirty="0"/>
              <a:t>Romans 4:1-2</a:t>
            </a:r>
          </a:p>
          <a:p>
            <a:r>
              <a:rPr lang="en-US" sz="3200" dirty="0"/>
              <a:t>He found that justification was by faith – </a:t>
            </a:r>
            <a:r>
              <a:rPr lang="en-US" sz="3200" i="1" dirty="0"/>
              <a:t>Romans 4:3, 9, 11, 20, 22</a:t>
            </a:r>
          </a:p>
        </p:txBody>
      </p:sp>
    </p:spTree>
    <p:extLst>
      <p:ext uri="{BB962C8B-B14F-4D97-AF65-F5344CB8AC3E}">
        <p14:creationId xmlns:p14="http://schemas.microsoft.com/office/powerpoint/2010/main" val="3079856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54631-9269-AA01-F362-B95E5B78E2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90BE1EB-F8A4-E551-585A-9AEBED6324F0}"/>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FA66114C-8B33-DAA6-E926-B5C41E77CC2C}"/>
              </a:ext>
            </a:extLst>
          </p:cNvPr>
          <p:cNvSpPr>
            <a:spLocks noGrp="1"/>
          </p:cNvSpPr>
          <p:nvPr>
            <p:ph idx="1"/>
          </p:nvPr>
        </p:nvSpPr>
        <p:spPr>
          <a:xfrm>
            <a:off x="613253" y="1838150"/>
            <a:ext cx="10965493" cy="4700435"/>
          </a:xfrm>
        </p:spPr>
        <p:txBody>
          <a:bodyPr>
            <a:normAutofit/>
          </a:bodyPr>
          <a:lstStyle/>
          <a:p>
            <a:pPr marL="0" indent="0">
              <a:buNone/>
            </a:pPr>
            <a:r>
              <a:rPr lang="en-US" sz="3600" b="1" dirty="0"/>
              <a:t>Terminology</a:t>
            </a:r>
          </a:p>
          <a:p>
            <a:r>
              <a:rPr lang="en-US" sz="3200" i="1" dirty="0"/>
              <a:t>“accounted” </a:t>
            </a:r>
            <a:r>
              <a:rPr lang="en-US" sz="3200" dirty="0"/>
              <a:t>– </a:t>
            </a:r>
            <a:r>
              <a:rPr lang="en-US" sz="3200" i="1" dirty="0" err="1"/>
              <a:t>logizomai</a:t>
            </a:r>
            <a:endParaRPr lang="en-US" sz="3200" dirty="0"/>
          </a:p>
          <a:p>
            <a:pPr lvl="1"/>
            <a:r>
              <a:rPr lang="en-US" sz="3200" dirty="0"/>
              <a:t>“(1) to reckon, count, compute, calculate, count over; (1A) to take into account, to make an account of” (THAYER)</a:t>
            </a:r>
          </a:p>
          <a:p>
            <a:pPr lvl="1"/>
            <a:r>
              <a:rPr lang="en-US" sz="3200" dirty="0"/>
              <a:t>“(1) as an objective reckoning; (1b) charge or credit to someone’s account, reckon to” (ALGNT) </a:t>
            </a:r>
          </a:p>
          <a:p>
            <a:r>
              <a:rPr lang="en-US" sz="3200" dirty="0"/>
              <a:t>What? – (</a:t>
            </a:r>
            <a:r>
              <a:rPr lang="en-US" sz="3200" i="1" dirty="0"/>
              <a:t>v. 9</a:t>
            </a:r>
            <a:r>
              <a:rPr lang="en-US" sz="3200" dirty="0"/>
              <a:t>) – </a:t>
            </a:r>
            <a:r>
              <a:rPr lang="en-US" sz="3200" i="1" dirty="0"/>
              <a:t>“faith was accounted to Abraham” – “faith was credited to Abraham”</a:t>
            </a:r>
            <a:r>
              <a:rPr lang="en-US" sz="3200" dirty="0"/>
              <a:t> (NASB) </a:t>
            </a:r>
          </a:p>
        </p:txBody>
      </p:sp>
    </p:spTree>
    <p:extLst>
      <p:ext uri="{BB962C8B-B14F-4D97-AF65-F5344CB8AC3E}">
        <p14:creationId xmlns:p14="http://schemas.microsoft.com/office/powerpoint/2010/main" val="1482582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A3C4C-ED63-24D3-A69A-2DF1AE99CB6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775F63C-BF1F-1336-958A-603436F6DE0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3FB104F-1166-319F-BE81-F57049AFDAD1}"/>
              </a:ext>
            </a:extLst>
          </p:cNvPr>
          <p:cNvSpPr>
            <a:spLocks noGrp="1"/>
          </p:cNvSpPr>
          <p:nvPr>
            <p:ph idx="1"/>
          </p:nvPr>
        </p:nvSpPr>
        <p:spPr>
          <a:xfrm>
            <a:off x="613253" y="1838150"/>
            <a:ext cx="10965493" cy="4700435"/>
          </a:xfrm>
        </p:spPr>
        <p:txBody>
          <a:bodyPr>
            <a:normAutofit/>
          </a:bodyPr>
          <a:lstStyle/>
          <a:p>
            <a:pPr marL="0" indent="0">
              <a:buNone/>
            </a:pPr>
            <a:r>
              <a:rPr lang="en-US" sz="3600" b="1" dirty="0"/>
              <a:t>Terminology</a:t>
            </a:r>
          </a:p>
          <a:p>
            <a:r>
              <a:rPr lang="en-US" sz="3200" i="1" dirty="0"/>
              <a:t>“for righteousness” – </a:t>
            </a:r>
            <a:r>
              <a:rPr lang="en-US" sz="3200" i="1" dirty="0" err="1"/>
              <a:t>eis</a:t>
            </a:r>
            <a:r>
              <a:rPr lang="en-US" sz="3200" i="1" dirty="0"/>
              <a:t> </a:t>
            </a:r>
            <a:r>
              <a:rPr lang="en-US" sz="3200" i="1" dirty="0" err="1"/>
              <a:t>dikaiosynēn</a:t>
            </a:r>
            <a:endParaRPr lang="en-US" sz="3200" i="1" dirty="0"/>
          </a:p>
          <a:p>
            <a:pPr lvl="1"/>
            <a:r>
              <a:rPr lang="en-US" sz="3200" i="1" dirty="0"/>
              <a:t>Eis – </a:t>
            </a:r>
            <a:r>
              <a:rPr lang="en-US" sz="3200" dirty="0"/>
              <a:t>“into, unto, to, towards, for, among – ‘For’” (THAYER)</a:t>
            </a:r>
          </a:p>
          <a:p>
            <a:pPr lvl="1"/>
            <a:r>
              <a:rPr lang="en-US" sz="3200" i="1" dirty="0" err="1"/>
              <a:t>Dikaiosynēn</a:t>
            </a:r>
            <a:r>
              <a:rPr lang="en-US" sz="3200" i="1" dirty="0"/>
              <a:t> – </a:t>
            </a:r>
            <a:r>
              <a:rPr lang="en-US" sz="3200" dirty="0"/>
              <a:t>“in a broad sense: state of him who is as he ought to be, righteousness, the condition acceptable to God” (THAYER); “the divine action by which God puts a person right with himself” (ALGNT)</a:t>
            </a:r>
          </a:p>
          <a:p>
            <a:r>
              <a:rPr lang="en-US" sz="3200" dirty="0"/>
              <a:t>Abraham believed God, and God credited Abraham with his faith with a view to making him right with Him by grace. </a:t>
            </a:r>
          </a:p>
        </p:txBody>
      </p:sp>
    </p:spTree>
    <p:extLst>
      <p:ext uri="{BB962C8B-B14F-4D97-AF65-F5344CB8AC3E}">
        <p14:creationId xmlns:p14="http://schemas.microsoft.com/office/powerpoint/2010/main" val="3813916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5993-23F1-1EF7-2CF9-C33BD2418A6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034FFCB-5A6F-364F-807B-2B0A6619680F}"/>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A2CFBF9-2367-DC97-664E-6EC0C9D654AC}"/>
              </a:ext>
            </a:extLst>
          </p:cNvPr>
          <p:cNvSpPr>
            <a:spLocks noGrp="1"/>
          </p:cNvSpPr>
          <p:nvPr>
            <p:ph idx="1"/>
          </p:nvPr>
        </p:nvSpPr>
        <p:spPr>
          <a:xfrm>
            <a:off x="613253" y="1838150"/>
            <a:ext cx="10965493" cy="4700435"/>
          </a:xfrm>
        </p:spPr>
        <p:txBody>
          <a:bodyPr>
            <a:normAutofit/>
          </a:bodyPr>
          <a:lstStyle/>
          <a:p>
            <a:pPr marL="0" indent="0">
              <a:buNone/>
            </a:pPr>
            <a:r>
              <a:rPr lang="en-US" sz="3600" b="1" dirty="0"/>
              <a:t>Faith is Accounted; Righteousness is Accounted</a:t>
            </a:r>
          </a:p>
          <a:p>
            <a:pPr marL="228600" lvl="2">
              <a:spcBef>
                <a:spcPts val="1000"/>
              </a:spcBef>
            </a:pPr>
            <a:r>
              <a:rPr lang="en-US" sz="3200" dirty="0"/>
              <a:t>Faith – </a:t>
            </a:r>
            <a:r>
              <a:rPr lang="en-US" sz="3200" i="1" dirty="0"/>
              <a:t>“it was accounted to him” (v. 3); “his faith is accounted” (v. 5); “faith was accounted to Abraham” (v. 9)</a:t>
            </a:r>
          </a:p>
          <a:p>
            <a:pPr marL="685800" lvl="3">
              <a:spcBef>
                <a:spcPts val="1000"/>
              </a:spcBef>
            </a:pPr>
            <a:r>
              <a:rPr lang="en-US" sz="3200" dirty="0"/>
              <a:t>Abraham’s faith.</a:t>
            </a:r>
          </a:p>
          <a:p>
            <a:pPr marL="228600" lvl="2">
              <a:spcBef>
                <a:spcPts val="1000"/>
              </a:spcBef>
            </a:pPr>
            <a:r>
              <a:rPr lang="en-US" sz="3200" dirty="0"/>
              <a:t>Righteousness – </a:t>
            </a:r>
            <a:r>
              <a:rPr lang="en-US" sz="3200" i="1" dirty="0"/>
              <a:t>“God imputes righteousness” (v. 6); “righteousness might be imputed to them also” (v. 11)</a:t>
            </a:r>
            <a:r>
              <a:rPr lang="en-US" sz="3200" dirty="0"/>
              <a:t> </a:t>
            </a:r>
          </a:p>
          <a:p>
            <a:pPr marL="685800" lvl="3">
              <a:spcBef>
                <a:spcPts val="1000"/>
              </a:spcBef>
            </a:pPr>
            <a:r>
              <a:rPr lang="en-US" sz="3200" dirty="0"/>
              <a:t>Abraham’s righteousness. (by grace)</a:t>
            </a:r>
          </a:p>
        </p:txBody>
      </p:sp>
    </p:spTree>
    <p:extLst>
      <p:ext uri="{BB962C8B-B14F-4D97-AF65-F5344CB8AC3E}">
        <p14:creationId xmlns:p14="http://schemas.microsoft.com/office/powerpoint/2010/main" val="819072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88926-B7AD-7D95-B6F1-75EAE5E26D8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BEA574A-5432-5848-E31C-F386F9D0ED73}"/>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066797E-47B4-AEC7-D834-B4C85E734571}"/>
              </a:ext>
            </a:extLst>
          </p:cNvPr>
          <p:cNvSpPr>
            <a:spLocks noGrp="1"/>
          </p:cNvSpPr>
          <p:nvPr>
            <p:ph idx="1"/>
          </p:nvPr>
        </p:nvSpPr>
        <p:spPr>
          <a:xfrm>
            <a:off x="613253" y="1838150"/>
            <a:ext cx="10965493" cy="4700435"/>
          </a:xfrm>
        </p:spPr>
        <p:txBody>
          <a:bodyPr>
            <a:normAutofit/>
          </a:bodyPr>
          <a:lstStyle/>
          <a:p>
            <a:pPr marL="0" indent="0">
              <a:buNone/>
            </a:pPr>
            <a:r>
              <a:rPr lang="en-US" sz="3600" b="1" dirty="0"/>
              <a:t>The Description of David</a:t>
            </a:r>
          </a:p>
          <a:p>
            <a:pPr marL="228600" lvl="2">
              <a:spcBef>
                <a:spcPts val="1000"/>
              </a:spcBef>
            </a:pPr>
            <a:r>
              <a:rPr lang="en-US" sz="3200" dirty="0"/>
              <a:t>David describes such through the negative (sins not imputed) – </a:t>
            </a:r>
            <a:r>
              <a:rPr lang="en-US" sz="3200" i="1" dirty="0"/>
              <a:t>Romans 4:5-8</a:t>
            </a:r>
          </a:p>
          <a:p>
            <a:pPr marL="685800" lvl="3">
              <a:spcBef>
                <a:spcPts val="1000"/>
              </a:spcBef>
            </a:pPr>
            <a:r>
              <a:rPr lang="en-US" sz="3200" i="1" dirty="0"/>
              <a:t>“faith is accounted for righteousness” (v. 5) = “God imputes righteousness apart from works” (v. 6) = “the LORD shall not impute sin.” (v. 8)</a:t>
            </a:r>
          </a:p>
          <a:p>
            <a:pPr marL="228600" lvl="2">
              <a:spcBef>
                <a:spcPts val="1000"/>
              </a:spcBef>
            </a:pPr>
            <a:r>
              <a:rPr lang="en-US" sz="3200" dirty="0"/>
              <a:t>Do the sins have to go somewhere (to someone) else? No! – </a:t>
            </a:r>
            <a:r>
              <a:rPr lang="en-US" sz="3200" i="1" dirty="0"/>
              <a:t>cf. Acts 3:19; Jeremiah 31:34</a:t>
            </a:r>
          </a:p>
        </p:txBody>
      </p:sp>
    </p:spTree>
    <p:extLst>
      <p:ext uri="{BB962C8B-B14F-4D97-AF65-F5344CB8AC3E}">
        <p14:creationId xmlns:p14="http://schemas.microsoft.com/office/powerpoint/2010/main" val="4006884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1CDA-4751-50E4-002F-48EDCC6391A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DCF5021-138E-8EE1-82FF-AC355A13D974}"/>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9244E49-5264-2B73-6BE2-79ED10F20AB0}"/>
              </a:ext>
            </a:extLst>
          </p:cNvPr>
          <p:cNvSpPr>
            <a:spLocks noGrp="1"/>
          </p:cNvSpPr>
          <p:nvPr>
            <p:ph idx="1"/>
          </p:nvPr>
        </p:nvSpPr>
        <p:spPr>
          <a:xfrm>
            <a:off x="613253" y="1838150"/>
            <a:ext cx="10965493" cy="4700435"/>
          </a:xfrm>
        </p:spPr>
        <p:txBody>
          <a:bodyPr>
            <a:normAutofit lnSpcReduction="10000"/>
          </a:bodyPr>
          <a:lstStyle/>
          <a:p>
            <a:pPr marL="0" indent="0">
              <a:buNone/>
            </a:pPr>
            <a:r>
              <a:rPr lang="en-US" sz="3600" b="1" dirty="0"/>
              <a:t>Transfer? – A Concept Foreign to Imputation</a:t>
            </a:r>
          </a:p>
          <a:p>
            <a:pPr marL="228600" lvl="2">
              <a:spcBef>
                <a:spcPts val="1000"/>
              </a:spcBef>
            </a:pPr>
            <a:r>
              <a:rPr lang="en-US" sz="3200" dirty="0"/>
              <a:t>The language has nothing to do with something being transferred from one to another.</a:t>
            </a:r>
          </a:p>
          <a:p>
            <a:pPr marL="685800" lvl="3">
              <a:spcBef>
                <a:spcPts val="1000"/>
              </a:spcBef>
            </a:pPr>
            <a:r>
              <a:rPr lang="en-US" sz="3200" dirty="0"/>
              <a:t>Impute – “</a:t>
            </a:r>
            <a:r>
              <a:rPr lang="en-US" sz="3200" i="1" dirty="0"/>
              <a:t>Theology</a:t>
            </a:r>
            <a:r>
              <a:rPr lang="en-US" sz="3200" dirty="0"/>
              <a:t> ascribe (righteousness, guilt, etc.) to someone by virtue of a similar quality in another: </a:t>
            </a:r>
            <a:r>
              <a:rPr lang="en-US" sz="3200" i="1" dirty="0"/>
              <a:t>Christ's righteousness has been imputed to us</a:t>
            </a:r>
            <a:r>
              <a:rPr lang="en-US" sz="3200" dirty="0"/>
              <a:t>.” (New Oxford American Dictionary)</a:t>
            </a:r>
          </a:p>
          <a:p>
            <a:pPr marL="685800" lvl="3">
              <a:spcBef>
                <a:spcPts val="1000"/>
              </a:spcBef>
            </a:pPr>
            <a:r>
              <a:rPr lang="en-US" sz="3200" dirty="0"/>
              <a:t>“</a:t>
            </a:r>
            <a:r>
              <a:rPr lang="en-US" sz="3200" i="1" dirty="0"/>
              <a:t>Theology.</a:t>
            </a:r>
            <a:r>
              <a:rPr lang="en-US" sz="3200" dirty="0"/>
              <a:t> to attribute (righteousness, guilt, etc.) to a person or persons vicariously; ascribe as derived from another.” (</a:t>
            </a:r>
            <a:r>
              <a:rPr lang="en-US" sz="3200" dirty="0" err="1"/>
              <a:t>dictionary.com</a:t>
            </a:r>
            <a:r>
              <a:rPr lang="en-US" sz="3200" dirty="0"/>
              <a:t>) </a:t>
            </a:r>
          </a:p>
        </p:txBody>
      </p:sp>
    </p:spTree>
    <p:extLst>
      <p:ext uri="{BB962C8B-B14F-4D97-AF65-F5344CB8AC3E}">
        <p14:creationId xmlns:p14="http://schemas.microsoft.com/office/powerpoint/2010/main" val="3299661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TotalTime>
  <Words>1622</Words>
  <Application>Microsoft Macintosh PowerPoint</Application>
  <PresentationFormat>Widescreen</PresentationFormat>
  <Paragraphs>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Jeremiah Cox</dc:creator>
  <cp:lastModifiedBy>Jeremiah Cox</cp:lastModifiedBy>
  <cp:revision>5</cp:revision>
  <dcterms:created xsi:type="dcterms:W3CDTF">2025-04-05T15:12:02Z</dcterms:created>
  <dcterms:modified xsi:type="dcterms:W3CDTF">2025-04-05T15:59:45Z</dcterms:modified>
</cp:coreProperties>
</file>