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3E6F-1732-E7AB-F7C1-57A8DA0BB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A737D-CEF9-C439-789E-31CEEBFB4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52E9A-7EC7-2065-398E-6647A4E6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8EB15-A2FB-C5F0-D378-9061AC2E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BA34-30D0-0C53-5101-B3FD2293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8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3EEB-08BA-EBE0-88CD-C0DF6FFF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BBACD-C05D-37EA-15C8-EE6FC777A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0EBC5-E94E-D4AF-2DE6-BCA46276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58ADC-8E6E-F34D-A7ED-6513CFCA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7004A-55D5-495A-092F-91DA0A76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9F22F-89D6-F1AE-7800-311E8F9D8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98939-6632-0AD1-3850-2C2646088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476B6-4A00-14ED-5C46-3D790079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44A6E-649D-7315-08A8-D8A1887C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2DFDB-5DC8-CB37-70A3-2C17ED10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25FA-1CD5-B338-09CC-AD6EEAE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3E75-4A9D-A719-CC59-B3829F40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3976-A857-9F1C-9FA4-E90F7FDC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8408-263F-4536-8708-9AD1B30E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906A-3CAF-D3A7-8003-722A8C9B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456C-46C2-96ED-8605-EDAA9537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02DAC-9B4F-BCEC-F389-B734649E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5E4F7-86D3-AB4E-032F-6A353721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027E-75EA-4FB3-4F9A-0D4292A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A2A49-E385-BFA0-BA15-DD713AA6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58CF-79DF-1E37-AB37-00BA568C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4E19-864E-3E74-D638-2C449DD78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95A0-608A-86FB-F33C-8AB520D61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C3429-6BB0-BDD5-CE8F-38FE8C1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3450-4971-8C48-E697-B78768B4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70657-B800-5A43-5138-8EB15FF4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5693-5098-101B-3075-E5956792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CC37B-06D5-F663-6652-5A0E18820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1E1D7-13CF-9D97-0DD8-A9A43714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018CE-B629-6116-1694-748074785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5B6E1-94D1-0717-59FD-07540ED34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9F1CC-C33B-3978-A2B2-D0F6CEE8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62719-1363-674D-229C-9F834A39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AA419-EB54-99FE-2E38-D5036203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66AD-5BB0-866F-3868-DF5AAF62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73FF1-B793-1CF3-69AD-68DF69D5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D0E93-84AB-60C6-C3B6-7D036D9B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B1B36-FB78-0C4A-15FF-9579277F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E33EE-A11C-C01A-3898-0B0BCB9E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3DB13-D695-E749-9F83-AB0C757B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B382-F888-BF5E-D035-6475A250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465E-CC15-38F9-F93A-8DC5F4AD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80C5-218E-A03C-028E-28526EBA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57C2E-907D-CF2A-FB4F-CB500867C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86D43-FA24-E566-204B-8F220610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660A7-AB8F-E1DF-D2DC-00D676C4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E6C29-1430-A687-B389-A1C354B6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ABAE-4324-A1A3-D32A-9F276452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38516-9D0B-F3E5-0ECA-5DEE0096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A529F-7BE6-DD6A-9AD6-CBD96F555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8CDE6-9AC3-BC60-FAFE-FB647583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1B76C-BDB5-8B9C-D6F9-CB2F7474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2F774-085E-0DB9-7B72-6AB35FFC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098AE-6F80-79C8-98CD-315BD41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A461E-663E-DD8E-F182-44737899A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191F-E7E9-1C28-A2B4-CED4AD0C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B8E4B-2A41-C747-B124-64DB9598CEB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4FCB0-A476-4F1E-397E-DE331A5F1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1A3FC-0AEC-1B6A-42B9-0B695D5D6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1E5094-7129-A549-8294-43D73217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0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6BBD8-A6C5-59FB-548C-902AB4A7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1BEF4-1CA2-3EBA-7A8E-5A605985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52B20-68A1-53AE-7FFD-6455A4A7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5246-0997-035B-5FED-E2758360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231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Heart Absence was the Fault of the Typical Jew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true Jew – </a:t>
            </a:r>
            <a:r>
              <a:rPr lang="en-US" sz="3200" dirty="0">
                <a:solidFill>
                  <a:srgbClr val="FFC000"/>
                </a:solidFill>
              </a:rPr>
              <a:t>Romans 2:28-29; John 1:47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wanted true fellowship – </a:t>
            </a:r>
            <a:r>
              <a:rPr lang="en-US" sz="3200" dirty="0">
                <a:solidFill>
                  <a:srgbClr val="FFC000"/>
                </a:solidFill>
              </a:rPr>
              <a:t>Exodus 19:4-6; 25:2, 8; Leviticus 26:11-13, 14, 17, 40-42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reminded them of what He wanted – </a:t>
            </a:r>
            <a:r>
              <a:rPr lang="en-US" sz="3200" dirty="0">
                <a:solidFill>
                  <a:srgbClr val="FFC000"/>
                </a:solidFill>
              </a:rPr>
              <a:t>Deuteronomy 6:4-5; 10:12-13, 16</a:t>
            </a:r>
          </a:p>
        </p:txBody>
      </p:sp>
    </p:spTree>
    <p:extLst>
      <p:ext uri="{BB962C8B-B14F-4D97-AF65-F5344CB8AC3E}">
        <p14:creationId xmlns:p14="http://schemas.microsoft.com/office/powerpoint/2010/main" val="57315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E020-D513-BD91-2342-F8CBA0B4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5A2FF-0B3A-64C6-8486-967F8A56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5CFB-B3D3-6812-9653-67859C82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116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Heart Response is Standard for Those in Christ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Hearts turned to God, His word written on the heart – </a:t>
            </a:r>
            <a:r>
              <a:rPr lang="en-US" sz="3200" dirty="0">
                <a:solidFill>
                  <a:srgbClr val="FFC000"/>
                </a:solidFill>
              </a:rPr>
              <a:t>Luke 1:16-17; Jeremiah 31:31-34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Example of Lydia – </a:t>
            </a:r>
            <a:r>
              <a:rPr lang="en-US" sz="3200" dirty="0">
                <a:solidFill>
                  <a:srgbClr val="FFC000"/>
                </a:solidFill>
              </a:rPr>
              <a:t>Acts 16:14</a:t>
            </a:r>
          </a:p>
        </p:txBody>
      </p:sp>
    </p:spTree>
    <p:extLst>
      <p:ext uri="{BB962C8B-B14F-4D97-AF65-F5344CB8AC3E}">
        <p14:creationId xmlns:p14="http://schemas.microsoft.com/office/powerpoint/2010/main" val="264943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12A0-91D4-9004-3BC4-63E410C3F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2566C8-473C-A898-894B-E994690F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2F3D-6767-CA53-8EF6-1A494DE9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5611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Transition from One Master to Another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Slaves of sin – </a:t>
            </a:r>
            <a:r>
              <a:rPr lang="en-US" sz="3200" dirty="0">
                <a:solidFill>
                  <a:srgbClr val="FFC000"/>
                </a:solidFill>
              </a:rPr>
              <a:t>Romans 6:16-17a, 20-21; 7:25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Delivered to another – </a:t>
            </a:r>
            <a:r>
              <a:rPr lang="en-US" sz="3200" dirty="0">
                <a:solidFill>
                  <a:srgbClr val="FFC000"/>
                </a:solidFill>
              </a:rPr>
              <a:t>Romans 6:17-18</a:t>
            </a:r>
          </a:p>
        </p:txBody>
      </p:sp>
    </p:spTree>
    <p:extLst>
      <p:ext uri="{BB962C8B-B14F-4D97-AF65-F5344CB8AC3E}">
        <p14:creationId xmlns:p14="http://schemas.microsoft.com/office/powerpoint/2010/main" val="314438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33D8-0AB0-F04D-347B-CEF870C4C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9FA329-9919-C018-D558-29B41001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FAD7-AD45-1A69-0D32-76A68480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6863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Slavish Relationship is with the Person of Christ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“that form of doctrine to which you were delivered” </a:t>
            </a:r>
            <a:r>
              <a:rPr lang="en-US" sz="3200" dirty="0">
                <a:solidFill>
                  <a:schemeClr val="bg1"/>
                </a:solidFill>
              </a:rPr>
              <a:t>is ultimately Jesus Christ Himself, in His example, and all the authority He wields.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Following context – </a:t>
            </a:r>
            <a:r>
              <a:rPr lang="en-US" sz="3200" dirty="0">
                <a:solidFill>
                  <a:srgbClr val="FFC000"/>
                </a:solidFill>
              </a:rPr>
              <a:t>Romans 7:4-6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Preceding context – </a:t>
            </a:r>
            <a:r>
              <a:rPr lang="en-US" sz="3200" dirty="0">
                <a:solidFill>
                  <a:srgbClr val="FFC000"/>
                </a:solidFill>
              </a:rPr>
              <a:t>Romans 5:18-19; 6:3-4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Hebrews 5:8-9; 12:1-2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1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64D88-7BE7-0BCC-5DCC-95C7F8C3F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07CAC-D544-DCA7-DDC6-F9556CBB4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76B24-6AA2-2F40-1BFD-31E767DD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4358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Slavish Relationship is with the Person of Christ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Language – </a:t>
            </a:r>
            <a:r>
              <a:rPr lang="en-US" sz="3200" i="1" dirty="0">
                <a:solidFill>
                  <a:schemeClr val="bg1"/>
                </a:solidFill>
              </a:rPr>
              <a:t>“to which” </a:t>
            </a:r>
            <a:r>
              <a:rPr lang="en-US" sz="3200" dirty="0">
                <a:solidFill>
                  <a:schemeClr val="bg1"/>
                </a:solidFill>
              </a:rPr>
              <a:t>– masculine – most often, </a:t>
            </a:r>
            <a:r>
              <a:rPr lang="en-US" sz="3200" i="1" dirty="0">
                <a:solidFill>
                  <a:schemeClr val="bg1"/>
                </a:solidFill>
              </a:rPr>
              <a:t>“to whom”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“form of doctrine”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typon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didachēs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“pattern of teaching”</a:t>
            </a:r>
            <a:r>
              <a:rPr lang="en-US" sz="3200" dirty="0">
                <a:solidFill>
                  <a:schemeClr val="bg1"/>
                </a:solidFill>
              </a:rPr>
              <a:t> – often in reference to a person.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Cf. Phil. 3:17; 1 Thess. 1:7; 2 Thess. 3:9; 1 Tim. 4:12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As Paul stated elsewhere – </a:t>
            </a:r>
            <a:r>
              <a:rPr lang="en-US" sz="3200" dirty="0">
                <a:solidFill>
                  <a:srgbClr val="FFC000"/>
                </a:solidFill>
              </a:rPr>
              <a:t>Gal. 2:20</a:t>
            </a:r>
          </a:p>
        </p:txBody>
      </p:sp>
    </p:spTree>
    <p:extLst>
      <p:ext uri="{BB962C8B-B14F-4D97-AF65-F5344CB8AC3E}">
        <p14:creationId xmlns:p14="http://schemas.microsoft.com/office/powerpoint/2010/main" val="273858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9756-1590-3A51-ED47-E9406EEE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FBBB3-4014-2723-E487-52A0ADCF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7B42D-7F59-3E91-DCE1-EE4C585E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585"/>
            <a:ext cx="8506216" cy="421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Pattern of Obedient Faith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Philippians 2:5-13; Romans 12:1-2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Pattern of Holiness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17:14-19; 1 John 1:1, 5; 2:3-6, 29; Hebrews 4:14-16; 7:26-28; Romans 7:4, 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Pattern by His Word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1:1; Galatians 2:20; Colossians 1:27; 2:6-7; 3:16; Hebrews 1:1-2; 2:1-4; Matthew 7:21-29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6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6FEA-9B6E-AA60-8682-CD2352F6F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90C7A-4DA8-2772-B0A2-7145D3F8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305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2025-04-11T19:44:43Z</dcterms:created>
  <dcterms:modified xsi:type="dcterms:W3CDTF">2025-04-11T20:23:51Z</dcterms:modified>
</cp:coreProperties>
</file>