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172E-B914-C7B2-951A-EA1782513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6626C-5A46-3818-E048-C983978F3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B0CB2-2377-7E1E-6765-24046C0E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D2121-A4AE-D6A3-3FFE-31EA89F7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1CEF2-79AF-602D-A808-4123E707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6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1770-4E98-C318-2AC6-FE6BF4CD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306ED-44A2-025A-0305-DCB284BF2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29BFE-1D46-3FAE-33DD-CCDF5437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06D95-82DD-0018-6695-40CCB3F1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BA6D0-2EFF-D801-063B-2F265BA7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5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1622E-3A43-93FA-E863-29023D4C0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F20DE-63E7-5212-152F-E0AB7800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C97DD-5D22-8657-F107-4F5BF0A8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25E6D-A828-21E6-53A5-A6A38879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B0B6-297B-6218-1E82-16A52740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9D04-3B09-6C42-1254-BB9D6125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F4520-70B8-2B5F-5A38-CFCDCDBA3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DE079-818D-9BF2-D1DF-1A240F81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EE20-82C2-9820-87DD-29DA9B6F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E8F0-98BB-9073-5BF6-E416A053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99A0-AAF9-CC75-5306-2D819091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91E14-D3B1-A898-A236-4E4E1EC2C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B242-6E23-090F-9845-04E35B55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8D1C-2553-4852-6B33-2FEE502C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07E92-D3D7-89F8-1C24-1BFE3280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D73E-3FA4-24D8-0AD6-8DB09484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B992-0C0A-065B-8F96-C61ED9B56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135E3-544F-78E6-5C14-C7648F4BB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4EC5F-030D-B4BB-831A-86C1193B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1F99-2DF1-D50B-F7D0-B4E7409F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D457F-8D6F-A7B2-C69B-8F742626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C75D-D67B-98DB-ED6C-032C0634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7EE91-7DCC-B1F1-E3BE-44F162AE9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61BC4-3CA4-A40B-5364-0B8CB59FA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B338C-86A9-C379-03E1-BCC8EF36B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A386B-B5A5-8EC2-C1BC-0F4A5BEBC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9058C-FCF7-5364-B349-203CD642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957EA-FBE5-5BB0-B9F5-F3BF59D1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7B2FF-8AA9-880E-8412-65B59BB6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6E10-3EC4-5731-FF15-FFE2E3C5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9CEC8-A9F5-B7AC-E324-6885FBDF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F7757-3DBE-DD07-4A6E-9DACEF53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99CF7-41F3-3B62-1A25-DA176CBC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1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E4F59-FE3B-25AA-0C58-02B26C31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E8C3D-515D-6FDB-B648-AC1923FD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A638F-7F0F-963B-68C5-FDC51005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3450-629D-5D41-3C0F-B151006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5C97-6E8E-62BB-9D8F-71DE06BC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B0CDA-F055-970F-D3AB-492299D4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665DD-87FE-1A91-1C0E-4EEDA2C1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8BD8C-DB5D-B0A9-27DE-62CE0C8F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7FB1D-263C-AF4B-CB80-608C9D92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848B-00BD-116C-E18C-AAC85F18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9FFB3-5156-06A3-8F6F-B396D6363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1E57C-2465-5386-A6B4-C852F352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28DB1-A2F2-BA6E-BD35-54888147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FB85-F814-EF79-CB38-3579A58F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383F5-920D-09E8-450D-C470CF9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41565-3F18-C6B7-B8DC-1A1F37AA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04CAD-AAFF-4575-7985-BD87050B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06AC6-1579-AA76-860F-B7D4BEF10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11F041-96AE-E140-BCE0-D80B4D33E2FB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FEDE5-C830-C8E6-BB7F-49FB273D0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6C348-62DC-62B1-ADF2-27419ED77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35A2F7-178E-704D-9A50-CC30745C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14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F41E6-3E92-95DD-A0ED-E8A651C01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BEC81-A94B-4ED4-F037-AA7E37B2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6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4BFC5-FA41-FDE0-CA16-59272369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0DA830-CCA7-6474-F451-EC13A194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912" y="568303"/>
            <a:ext cx="8116866" cy="1325563"/>
          </a:xfrm>
        </p:spPr>
        <p:txBody>
          <a:bodyPr/>
          <a:lstStyle/>
          <a:p>
            <a:r>
              <a:rPr lang="en-US" b="1" dirty="0"/>
              <a:t>The Context in Which Paul Refers to the Incident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86B2-D123-349C-CB36-7787EBD0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462168"/>
            <a:ext cx="11353800" cy="402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Focus of Galatians</a:t>
            </a:r>
          </a:p>
          <a:p>
            <a:r>
              <a:rPr lang="en-US" sz="3200" dirty="0"/>
              <a:t>Influence of error – </a:t>
            </a:r>
            <a:r>
              <a:rPr lang="en-US" sz="3200" i="1" dirty="0"/>
              <a:t>1:6-9; 5:7-10</a:t>
            </a:r>
          </a:p>
          <a:p>
            <a:r>
              <a:rPr lang="en-US" sz="3200" dirty="0"/>
              <a:t>Justification offered to all by faith – </a:t>
            </a:r>
            <a:r>
              <a:rPr lang="en-US" sz="3200" i="1" dirty="0"/>
              <a:t>3:5-9</a:t>
            </a:r>
          </a:p>
          <a:p>
            <a:pPr marL="0" indent="0">
              <a:buNone/>
            </a:pPr>
            <a:r>
              <a:rPr lang="en-US" sz="3600" b="1" dirty="0"/>
              <a:t>Previous Incident </a:t>
            </a:r>
            <a:r>
              <a:rPr lang="en-US" sz="3200" dirty="0"/>
              <a:t>(</a:t>
            </a:r>
            <a:r>
              <a:rPr lang="en-US" sz="3200" i="1" dirty="0"/>
              <a:t>2:1-10</a:t>
            </a:r>
            <a:r>
              <a:rPr lang="en-US" sz="3200" dirty="0"/>
              <a:t>) (</a:t>
            </a:r>
            <a:r>
              <a:rPr lang="en-US" sz="3200" i="1" dirty="0"/>
              <a:t>cf. Acts 15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967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BB8B0-FDE7-4B8F-7895-943C38AB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D408E-C047-FC3B-C88A-3F12ED05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85A8F-B51D-4E39-2B02-BE50E7DC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912" y="568303"/>
            <a:ext cx="8116866" cy="1325563"/>
          </a:xfrm>
        </p:spPr>
        <p:txBody>
          <a:bodyPr/>
          <a:lstStyle/>
          <a:p>
            <a:r>
              <a:rPr lang="en-US" b="1" dirty="0"/>
              <a:t>The Antioch Incident </a:t>
            </a:r>
            <a:r>
              <a:rPr lang="en-US" dirty="0"/>
              <a:t>(</a:t>
            </a:r>
            <a:r>
              <a:rPr lang="en-US" i="1" dirty="0"/>
              <a:t>2:11-21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A842-546F-23DC-FF3C-99628823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462168"/>
            <a:ext cx="11353800" cy="402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did Peter do?</a:t>
            </a:r>
          </a:p>
          <a:p>
            <a:r>
              <a:rPr lang="en-US" sz="3200" dirty="0"/>
              <a:t>He was guilty (</a:t>
            </a:r>
            <a:r>
              <a:rPr lang="en-US" sz="3200" i="1" dirty="0"/>
              <a:t>v. 11</a:t>
            </a:r>
            <a:r>
              <a:rPr lang="en-US" sz="3200" dirty="0"/>
              <a:t>)</a:t>
            </a:r>
          </a:p>
          <a:p>
            <a:r>
              <a:rPr lang="en-US" sz="3200" dirty="0"/>
              <a:t>He changed his usual habits, thus was hypocritical (</a:t>
            </a:r>
            <a:r>
              <a:rPr lang="en-US" sz="3200" i="1" dirty="0"/>
              <a:t>vv. 12-13</a:t>
            </a:r>
            <a:r>
              <a:rPr lang="en-US" sz="3200" dirty="0"/>
              <a:t>)</a:t>
            </a:r>
          </a:p>
          <a:p>
            <a:r>
              <a:rPr lang="en-US" sz="3200" dirty="0"/>
              <a:t>He was not straightforward about the truth of the gospel (</a:t>
            </a:r>
            <a:r>
              <a:rPr lang="en-US" sz="3200" i="1" dirty="0"/>
              <a:t>v. 14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378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F9E8-B4CD-67CE-3ECD-E1942673E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57DFF6-C5D7-39EA-9F41-F4B641EB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658C8-5356-57E7-E606-07D36DAE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912" y="568303"/>
            <a:ext cx="8116866" cy="1325563"/>
          </a:xfrm>
        </p:spPr>
        <p:txBody>
          <a:bodyPr/>
          <a:lstStyle/>
          <a:p>
            <a:r>
              <a:rPr lang="en-US" b="1" dirty="0"/>
              <a:t>The Antioch Incident </a:t>
            </a:r>
            <a:r>
              <a:rPr lang="en-US" dirty="0"/>
              <a:t>(</a:t>
            </a:r>
            <a:r>
              <a:rPr lang="en-US" i="1" dirty="0"/>
              <a:t>2:11-21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4FB9-A183-C8D0-A4D5-DB7F73E9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462168"/>
            <a:ext cx="11353800" cy="40263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200" b="1" dirty="0"/>
              <a:t>What did it mean?</a:t>
            </a:r>
          </a:p>
          <a:p>
            <a:r>
              <a:rPr lang="en-US" sz="3800" dirty="0"/>
              <a:t>His actions sent a message that part of right standing with God required being Jewish, thus, holding to those things which brought that distinction. (</a:t>
            </a:r>
            <a:r>
              <a:rPr lang="en-US" sz="3800" i="1" dirty="0"/>
              <a:t>vv. 14-17</a:t>
            </a:r>
            <a:r>
              <a:rPr lang="en-US" sz="3800" dirty="0"/>
              <a:t>) (</a:t>
            </a:r>
            <a:r>
              <a:rPr lang="en-US" sz="3800" i="1" dirty="0"/>
              <a:t>cf. Romans 3:28-29</a:t>
            </a:r>
            <a:r>
              <a:rPr lang="en-US" sz="3800" dirty="0"/>
              <a:t>)</a:t>
            </a:r>
          </a:p>
          <a:p>
            <a:pPr marL="228600" lvl="2">
              <a:spcBef>
                <a:spcPts val="1000"/>
              </a:spcBef>
            </a:pPr>
            <a:r>
              <a:rPr lang="en-US" sz="3500" i="1" dirty="0"/>
              <a:t>“in the manner of Gentiles” – </a:t>
            </a:r>
            <a:r>
              <a:rPr lang="en-US" sz="3500" i="1" dirty="0" err="1"/>
              <a:t>ethnikōs</a:t>
            </a:r>
            <a:r>
              <a:rPr lang="en-US" sz="3500" i="1" dirty="0"/>
              <a:t> </a:t>
            </a:r>
            <a:r>
              <a:rPr lang="en-US" sz="3500" dirty="0"/>
              <a:t>– “in the manner of the nations…live (w. focus on distinctive dietary practice) like the rest of the world and not like a Judean” (BDAG) (</a:t>
            </a:r>
            <a:r>
              <a:rPr lang="en-US" sz="3500" i="1" dirty="0"/>
              <a:t>cf. Acts 10:10-15</a:t>
            </a:r>
            <a:r>
              <a:rPr lang="en-US" sz="3500" dirty="0"/>
              <a:t>)</a:t>
            </a:r>
          </a:p>
          <a:p>
            <a:pPr marL="228600" lvl="2">
              <a:spcBef>
                <a:spcPts val="1000"/>
              </a:spcBef>
            </a:pPr>
            <a:r>
              <a:rPr lang="en-US" sz="3500" i="1" dirty="0"/>
              <a:t>“live as Jews” – </a:t>
            </a:r>
            <a:r>
              <a:rPr lang="en-US" sz="3500" i="1" dirty="0" err="1"/>
              <a:t>Ioudaizo</a:t>
            </a:r>
            <a:r>
              <a:rPr lang="en-US" sz="3500" dirty="0"/>
              <a:t>̄ – “live as one bound by Mosaic ordinances or traditions, live in Judean or Jewish fashion” (BDAG) </a:t>
            </a:r>
          </a:p>
        </p:txBody>
      </p:sp>
    </p:spTree>
    <p:extLst>
      <p:ext uri="{BB962C8B-B14F-4D97-AF65-F5344CB8AC3E}">
        <p14:creationId xmlns:p14="http://schemas.microsoft.com/office/powerpoint/2010/main" val="167076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B15E2-A629-CF22-CDB6-928041FE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688E99-8489-2C92-70EB-B9D23087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217F4-F800-ABE3-B32E-5E2C2738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912" y="568303"/>
            <a:ext cx="8116866" cy="1325563"/>
          </a:xfrm>
        </p:spPr>
        <p:txBody>
          <a:bodyPr/>
          <a:lstStyle/>
          <a:p>
            <a:r>
              <a:rPr lang="en-US" b="1" dirty="0"/>
              <a:t>The Antioch Incident </a:t>
            </a:r>
            <a:r>
              <a:rPr lang="en-US" dirty="0"/>
              <a:t>(</a:t>
            </a:r>
            <a:r>
              <a:rPr lang="en-US" i="1" dirty="0"/>
              <a:t>2:11-21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5789B-B351-B2D2-4093-C5532078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462168"/>
            <a:ext cx="11353800" cy="4026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What was Paul’s correction?</a:t>
            </a:r>
          </a:p>
          <a:p>
            <a:r>
              <a:rPr lang="en-US" sz="3500" dirty="0"/>
              <a:t>Paul pointed out that he and Peter both knew being a Jew was not a part of justification (</a:t>
            </a:r>
            <a:r>
              <a:rPr lang="en-US" sz="3500" i="1" dirty="0"/>
              <a:t>vv. 15-16</a:t>
            </a:r>
            <a:r>
              <a:rPr lang="en-US" sz="3500" dirty="0"/>
              <a:t>) (</a:t>
            </a:r>
            <a:r>
              <a:rPr lang="en-US" sz="3500" i="1" dirty="0"/>
              <a:t>cf. Philippians 3:4-7</a:t>
            </a:r>
            <a:r>
              <a:rPr lang="en-US" sz="3500" dirty="0"/>
              <a:t>)</a:t>
            </a:r>
          </a:p>
          <a:p>
            <a:pPr marL="228600" lvl="2">
              <a:spcBef>
                <a:spcPts val="1000"/>
              </a:spcBef>
            </a:pPr>
            <a:r>
              <a:rPr lang="en-US" sz="3500" i="1" dirty="0"/>
              <a:t>“Jews by nature” – </a:t>
            </a:r>
            <a:r>
              <a:rPr lang="en-US" sz="3500" i="1" dirty="0" err="1"/>
              <a:t>physei</a:t>
            </a:r>
            <a:r>
              <a:rPr lang="en-US" sz="3500" i="1" dirty="0"/>
              <a:t> </a:t>
            </a:r>
            <a:r>
              <a:rPr lang="en-US" sz="3500" dirty="0"/>
              <a:t>(“a mode of feeling and acting which by long habit has become nature,” THAYER; according to custom) </a:t>
            </a:r>
            <a:r>
              <a:rPr lang="en-US" sz="3500" i="1" dirty="0" err="1"/>
              <a:t>ioudaioi</a:t>
            </a:r>
            <a:r>
              <a:rPr lang="en-US" sz="3500" dirty="0"/>
              <a:t> (adj, Jewish)</a:t>
            </a:r>
          </a:p>
          <a:p>
            <a:pPr marL="228600" lvl="2">
              <a:spcBef>
                <a:spcPts val="1000"/>
              </a:spcBef>
            </a:pPr>
            <a:r>
              <a:rPr lang="en-US" sz="3500" i="1" dirty="0"/>
              <a:t>“sinners of the Gentiles” </a:t>
            </a:r>
            <a:r>
              <a:rPr lang="en-US" sz="3500" dirty="0"/>
              <a:t>– i.e. sin that is particularly in contrast to being </a:t>
            </a:r>
            <a:r>
              <a:rPr lang="en-US" sz="3500" i="1" dirty="0"/>
              <a:t>“Jews by nature.” </a:t>
            </a:r>
          </a:p>
        </p:txBody>
      </p:sp>
    </p:spTree>
    <p:extLst>
      <p:ext uri="{BB962C8B-B14F-4D97-AF65-F5344CB8AC3E}">
        <p14:creationId xmlns:p14="http://schemas.microsoft.com/office/powerpoint/2010/main" val="27131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9B4D8-DC2C-F716-26B7-B0E72A13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A5A442-A948-00D4-80E4-5155AC217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7CACF-8A16-B302-1285-B57D3EE1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912" y="568303"/>
            <a:ext cx="8116866" cy="1325563"/>
          </a:xfrm>
        </p:spPr>
        <p:txBody>
          <a:bodyPr/>
          <a:lstStyle/>
          <a:p>
            <a:r>
              <a:rPr lang="en-US" b="1" dirty="0"/>
              <a:t>The Antioch Incident </a:t>
            </a:r>
            <a:r>
              <a:rPr lang="en-US" dirty="0"/>
              <a:t>(</a:t>
            </a:r>
            <a:r>
              <a:rPr lang="en-US" i="1" dirty="0"/>
              <a:t>2:11-21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A40C-8459-24E0-C1E6-78821B51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462168"/>
            <a:ext cx="11353800" cy="4026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/>
              <a:t>What was Paul’s correction?</a:t>
            </a:r>
          </a:p>
          <a:p>
            <a:r>
              <a:rPr lang="en-US" sz="3500" dirty="0"/>
              <a:t>Such actions would imply Christ is a minister of sin, but really, you bind requirements which Christ does not (</a:t>
            </a:r>
            <a:r>
              <a:rPr lang="en-US" sz="3500" i="1" dirty="0"/>
              <a:t>vv. 17-21</a:t>
            </a:r>
            <a:r>
              <a:rPr lang="en-US" sz="3500" dirty="0"/>
              <a:t>)</a:t>
            </a:r>
          </a:p>
          <a:p>
            <a:r>
              <a:rPr lang="en-US" sz="3500" dirty="0"/>
              <a:t>(</a:t>
            </a:r>
            <a:r>
              <a:rPr lang="en-US" sz="3500" i="1" dirty="0"/>
              <a:t>v. 19</a:t>
            </a:r>
            <a:r>
              <a:rPr lang="en-US" sz="3500" dirty="0"/>
              <a:t>) – justification not under law’s dominion (</a:t>
            </a:r>
            <a:r>
              <a:rPr lang="en-US" sz="3500" i="1" dirty="0"/>
              <a:t>cf. Romans 7:4</a:t>
            </a:r>
            <a:r>
              <a:rPr lang="en-US" sz="3500" dirty="0"/>
              <a:t>)</a:t>
            </a:r>
          </a:p>
          <a:p>
            <a:r>
              <a:rPr lang="en-US" sz="3500" dirty="0"/>
              <a:t>(</a:t>
            </a:r>
            <a:r>
              <a:rPr lang="en-US" sz="3500" i="1" dirty="0"/>
              <a:t>v. 20</a:t>
            </a:r>
            <a:r>
              <a:rPr lang="en-US" sz="3500" dirty="0"/>
              <a:t>) – identity in Christ, not being Jewish. (</a:t>
            </a:r>
            <a:r>
              <a:rPr lang="en-US" sz="3500" i="1" dirty="0"/>
              <a:t>5:18; 6:2</a:t>
            </a:r>
            <a:r>
              <a:rPr lang="en-US" sz="3500" dirty="0"/>
              <a:t>)</a:t>
            </a:r>
          </a:p>
          <a:p>
            <a:r>
              <a:rPr lang="en-US" sz="3500" dirty="0"/>
              <a:t>(</a:t>
            </a:r>
            <a:r>
              <a:rPr lang="en-US" sz="3500" i="1" dirty="0"/>
              <a:t>v. 21</a:t>
            </a:r>
            <a:r>
              <a:rPr lang="en-US" sz="3500" dirty="0"/>
              <a:t>) – binding these takes us away from Christ. (</a:t>
            </a:r>
            <a:r>
              <a:rPr lang="en-US" sz="3500" i="1" dirty="0"/>
              <a:t>5:3-4</a:t>
            </a:r>
            <a:r>
              <a:rPr lang="en-US" sz="3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119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20C43-DA60-16C8-CCEF-E1CF5643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DB4548-0D71-87C8-36CA-D463DBBA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31FC68-82F4-1F4C-4CF2-02FA455D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912" y="568303"/>
            <a:ext cx="8116866" cy="1325563"/>
          </a:xfrm>
        </p:spPr>
        <p:txBody>
          <a:bodyPr/>
          <a:lstStyle/>
          <a:p>
            <a:r>
              <a:rPr lang="en-US" b="1" dirty="0"/>
              <a:t>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2DF1-4E7A-297C-9806-F399633D4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462168"/>
            <a:ext cx="11353800" cy="402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Courage to Confront a Comrade </a:t>
            </a:r>
            <a:r>
              <a:rPr lang="en-US" sz="3600" dirty="0"/>
              <a:t>(</a:t>
            </a:r>
            <a:r>
              <a:rPr lang="en-US" sz="3600" i="1" dirty="0"/>
              <a:t>v. 11</a:t>
            </a:r>
            <a:r>
              <a:rPr lang="en-US" sz="3600" dirty="0"/>
              <a:t>) (</a:t>
            </a:r>
            <a:r>
              <a:rPr lang="en-US" sz="3600" i="1" dirty="0"/>
              <a:t>Jude 22-23; Galatians 6:1-2; James 5:19-20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Contemplating Consequences </a:t>
            </a:r>
            <a:r>
              <a:rPr lang="en-US" sz="3600" dirty="0"/>
              <a:t>(</a:t>
            </a:r>
            <a:r>
              <a:rPr lang="en-US" sz="3600" i="1" dirty="0"/>
              <a:t>vv. 14-15, 17</a:t>
            </a:r>
            <a:r>
              <a:rPr lang="en-US" sz="3600" dirty="0"/>
              <a:t>) (</a:t>
            </a:r>
            <a:r>
              <a:rPr lang="en-US" sz="3600" i="1" dirty="0"/>
              <a:t>Matthew 18:6-9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Understanding Unity </a:t>
            </a:r>
            <a:r>
              <a:rPr lang="en-US" sz="3600" dirty="0"/>
              <a:t>(</a:t>
            </a:r>
            <a:r>
              <a:rPr lang="en-US" sz="3600" i="1" dirty="0"/>
              <a:t>1:6-9; 5:18, 25; 6:1-2, 15-16</a:t>
            </a:r>
            <a:r>
              <a:rPr lang="en-US" sz="3600" dirty="0"/>
              <a:t>) (</a:t>
            </a:r>
            <a:r>
              <a:rPr lang="en-US" sz="3600" i="1" dirty="0"/>
              <a:t>1 Corinthians 1:10; Jude 3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96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1BFD3-28BB-904D-310F-2E39BCAF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133EC-B28D-1B56-8EBE-318274116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460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 Context in Which Paul Refers to the Incident</vt:lpstr>
      <vt:lpstr>The Antioch Incident (2:11-21)</vt:lpstr>
      <vt:lpstr>The Antioch Incident (2:11-21)</vt:lpstr>
      <vt:lpstr>The Antioch Incident (2:11-21)</vt:lpstr>
      <vt:lpstr>The Antioch Incident (2:11-21)</vt:lpstr>
      <vt:lpstr>Applications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2025-04-18T21:40:57Z</dcterms:created>
  <dcterms:modified xsi:type="dcterms:W3CDTF">2025-04-18T22:08:05Z</dcterms:modified>
</cp:coreProperties>
</file>