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BF44-847A-187F-192C-C7C48B20C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01E97-EE5F-2CF0-C27F-07EDE677F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602BB2-8F83-F616-9F20-3E68C97627A9}"/>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92126132-0D2B-3AF3-B096-6ED5F2F61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F851F-A253-57D5-0BA7-8EB18B75B212}"/>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142768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A284-16A7-B72C-4203-3CE048464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1FDE6F-E9FA-76E3-3F69-85F421CC2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B1DA8-9A4B-448D-27BD-8B5F4E0AC9F9}"/>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810B5EB3-B851-06EA-463B-A8296F9FD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2D5EF-45E1-981A-21AC-890C81CDA1AB}"/>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19778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389A-C61E-2F63-B5A9-5AD176C2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FD96F6-D0F4-29D7-14C7-4476D54AA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6D4-C297-FF85-C539-DE73A9C4281C}"/>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D5FBA541-F939-E2AE-1D72-542AC6A11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2AF32-35B6-375E-10B6-7588B38A6B58}"/>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0918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277C-53AC-C8AB-F225-3E8482EE3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CD90E-10B3-1404-0230-2182266F5E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93448-969A-AC54-F6F7-E00D40156785}"/>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1B731C73-AC2D-9A0B-4DBB-B7758B291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41445-75E6-3F99-3920-51CF800E237C}"/>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21244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3C2-57F9-27D6-8837-DC3916865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AB5639-D19E-A56C-2CF9-1026A77EC7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BF6FE-642A-07FD-28DB-FF2BD507D390}"/>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4CB73D1D-FF7D-235E-C304-B8EF0E901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788BC-9436-FCCC-E4D9-D793668F4378}"/>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31248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F1A0-F018-4259-01B5-56A0E48E1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9E97C-1961-79D9-9BAF-C81EB4718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896E94-695E-9C65-3543-A27B9D1CB8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58C932-8957-2AAD-E10E-96A38FB77BEF}"/>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6" name="Footer Placeholder 5">
            <a:extLst>
              <a:ext uri="{FF2B5EF4-FFF2-40B4-BE49-F238E27FC236}">
                <a16:creationId xmlns:a16="http://schemas.microsoft.com/office/drawing/2014/main" id="{7396D4EE-C1FA-1E79-94C2-E50EC925F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C7224-2A53-F386-9DD1-502BC6869B0D}"/>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00925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61D5-810C-8021-0D4F-32B67549AE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09FC8-F304-5A27-094E-43FA0AF31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F2A23-E80C-C58C-C6BD-0298E714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0E7BC-DDB0-AA83-B965-B84076B3F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659BB2-578B-0E69-AC78-1D37F1855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663E7-2011-3BB2-6D2A-EBDF72E8F604}"/>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8" name="Footer Placeholder 7">
            <a:extLst>
              <a:ext uri="{FF2B5EF4-FFF2-40B4-BE49-F238E27FC236}">
                <a16:creationId xmlns:a16="http://schemas.microsoft.com/office/drawing/2014/main" id="{BC2D2E41-CA01-CF23-C31A-7C6DFD602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851694-ED20-BF58-EDAE-1B75C4999384}"/>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198178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57D7-488F-1677-DC7C-33BB19170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FF6D3-C51D-9B1D-F7E4-E46194410306}"/>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4" name="Footer Placeholder 3">
            <a:extLst>
              <a:ext uri="{FF2B5EF4-FFF2-40B4-BE49-F238E27FC236}">
                <a16:creationId xmlns:a16="http://schemas.microsoft.com/office/drawing/2014/main" id="{74C5C32E-2E32-49E6-85B3-C497BBD7CE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6866B-5A8B-9641-5AF2-F37CFA48CF38}"/>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40780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6D97E-F2DB-04AA-A25C-1C13533A4E2B}"/>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3" name="Footer Placeholder 2">
            <a:extLst>
              <a:ext uri="{FF2B5EF4-FFF2-40B4-BE49-F238E27FC236}">
                <a16:creationId xmlns:a16="http://schemas.microsoft.com/office/drawing/2014/main" id="{02F293FE-4BE2-D565-4996-4BDFD8F65E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3C98C-451D-C3EC-E0F1-6FD26E5D103A}"/>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95486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CF54-4E3F-52A0-C759-8F0C13BC1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DF3D6-08D5-2CEB-385A-80FB76A0C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99C742-3634-AA61-E4BE-62BAC5648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264F7-AE1E-15D0-E082-D9AE8492F06A}"/>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6" name="Footer Placeholder 5">
            <a:extLst>
              <a:ext uri="{FF2B5EF4-FFF2-40B4-BE49-F238E27FC236}">
                <a16:creationId xmlns:a16="http://schemas.microsoft.com/office/drawing/2014/main" id="{F37CAABE-AC7E-1775-D0BF-56EFA33F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CA16D-0434-337C-0F3E-F9D7F2A403F3}"/>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1179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2E68-2410-8ACC-6148-8D740C211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873B26-DAED-5CBE-5A67-052E2C469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82368-1A69-548E-2679-ECB320F84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40E55-4358-038E-A885-F2D7A91DF000}"/>
              </a:ext>
            </a:extLst>
          </p:cNvPr>
          <p:cNvSpPr>
            <a:spLocks noGrp="1"/>
          </p:cNvSpPr>
          <p:nvPr>
            <p:ph type="dt" sz="half" idx="10"/>
          </p:nvPr>
        </p:nvSpPr>
        <p:spPr/>
        <p:txBody>
          <a:bodyPr/>
          <a:lstStyle/>
          <a:p>
            <a:fld id="{BFA1BDC0-7AFB-0744-9D0A-815AF92D0073}" type="datetimeFigureOut">
              <a:rPr lang="en-US" smtClean="0"/>
              <a:t>5/24/25</a:t>
            </a:fld>
            <a:endParaRPr lang="en-US"/>
          </a:p>
        </p:txBody>
      </p:sp>
      <p:sp>
        <p:nvSpPr>
          <p:cNvPr id="6" name="Footer Placeholder 5">
            <a:extLst>
              <a:ext uri="{FF2B5EF4-FFF2-40B4-BE49-F238E27FC236}">
                <a16:creationId xmlns:a16="http://schemas.microsoft.com/office/drawing/2014/main" id="{29E66092-3135-1240-147B-1CEC09FD4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B5FFA-1DF6-C2D1-5C0B-9D9AE9775FAF}"/>
              </a:ext>
            </a:extLst>
          </p:cNvPr>
          <p:cNvSpPr>
            <a:spLocks noGrp="1"/>
          </p:cNvSpPr>
          <p:nvPr>
            <p:ph type="sldNum" sz="quarter" idx="12"/>
          </p:nvPr>
        </p:nvSpPr>
        <p:spPr/>
        <p:txBody>
          <a:bodyPr/>
          <a:lstStyle/>
          <a:p>
            <a:fld id="{D76D09CF-424D-AB41-8114-8AB98587D5EF}" type="slidenum">
              <a:rPr lang="en-US" smtClean="0"/>
              <a:t>‹#›</a:t>
            </a:fld>
            <a:endParaRPr lang="en-US"/>
          </a:p>
        </p:txBody>
      </p:sp>
    </p:spTree>
    <p:extLst>
      <p:ext uri="{BB962C8B-B14F-4D97-AF65-F5344CB8AC3E}">
        <p14:creationId xmlns:p14="http://schemas.microsoft.com/office/powerpoint/2010/main" val="337345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E5969-4048-34F3-008D-90DA885AE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52A880-3263-236C-2954-B92D03C3B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0EFC9-10A9-2D36-7778-E343C3055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A1BDC0-7AFB-0744-9D0A-815AF92D0073}" type="datetimeFigureOut">
              <a:rPr lang="en-US" smtClean="0"/>
              <a:t>5/24/25</a:t>
            </a:fld>
            <a:endParaRPr lang="en-US"/>
          </a:p>
        </p:txBody>
      </p:sp>
      <p:sp>
        <p:nvSpPr>
          <p:cNvPr id="5" name="Footer Placeholder 4">
            <a:extLst>
              <a:ext uri="{FF2B5EF4-FFF2-40B4-BE49-F238E27FC236}">
                <a16:creationId xmlns:a16="http://schemas.microsoft.com/office/drawing/2014/main" id="{4D24022A-E0AC-79DB-C7C5-F03A88C8F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44E14-63E3-4507-5968-1D176F286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D09CF-424D-AB41-8114-8AB98587D5EF}" type="slidenum">
              <a:rPr lang="en-US" smtClean="0"/>
              <a:t>‹#›</a:t>
            </a:fld>
            <a:endParaRPr lang="en-US"/>
          </a:p>
        </p:txBody>
      </p:sp>
    </p:spTree>
    <p:extLst>
      <p:ext uri="{BB962C8B-B14F-4D97-AF65-F5344CB8AC3E}">
        <p14:creationId xmlns:p14="http://schemas.microsoft.com/office/powerpoint/2010/main" val="177630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4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B11AA-B5B1-134F-8D90-75C0527C294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48C6A4-B2F6-722F-7778-4BF65FC0E19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0EB6B0-2E9D-1AC1-A08D-563AE3A14642}"/>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D1060917-B8EC-2C8E-3FE3-97D078B57AEC}"/>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 </a:t>
            </a:r>
            <a:r>
              <a:rPr lang="en-US" sz="4000" i="1" dirty="0">
                <a:solidFill>
                  <a:schemeClr val="bg1"/>
                </a:solidFill>
              </a:rPr>
              <a:t>(</a:t>
            </a:r>
            <a:r>
              <a:rPr lang="en-US" sz="4000" i="1" dirty="0" err="1">
                <a:solidFill>
                  <a:schemeClr val="bg1"/>
                </a:solidFill>
              </a:rPr>
              <a:t>yarek</a:t>
            </a:r>
            <a:r>
              <a:rPr lang="en-US" sz="4000" i="1" dirty="0">
                <a:solidFill>
                  <a:schemeClr val="bg1"/>
                </a:solidFill>
              </a:rPr>
              <a:t>)</a:t>
            </a:r>
          </a:p>
          <a:p>
            <a:pPr>
              <a:buClr>
                <a:schemeClr val="bg1"/>
              </a:buClr>
            </a:pPr>
            <a:r>
              <a:rPr lang="en-US" sz="3600" dirty="0">
                <a:solidFill>
                  <a:schemeClr val="bg1"/>
                </a:solidFill>
              </a:rPr>
              <a:t>Loins, seat of procreative power, man’s foundation and source of life:</a:t>
            </a:r>
          </a:p>
          <a:p>
            <a:pPr lvl="1">
              <a:buClr>
                <a:schemeClr val="bg1"/>
              </a:buClr>
            </a:pPr>
            <a:r>
              <a:rPr lang="en-US" sz="3600" dirty="0">
                <a:solidFill>
                  <a:srgbClr val="FFC000"/>
                </a:solidFill>
              </a:rPr>
              <a:t>Genesis 46:26 </a:t>
            </a:r>
            <a:r>
              <a:rPr lang="en-US" sz="3600" dirty="0">
                <a:solidFill>
                  <a:schemeClr val="bg1"/>
                </a:solidFill>
              </a:rPr>
              <a:t>(</a:t>
            </a:r>
            <a:r>
              <a:rPr lang="en-US" sz="3600" i="1" dirty="0">
                <a:solidFill>
                  <a:schemeClr val="bg1"/>
                </a:solidFill>
              </a:rPr>
              <a:t>“body”</a:t>
            </a:r>
            <a:r>
              <a:rPr lang="en-US" sz="3600" dirty="0">
                <a:solidFill>
                  <a:schemeClr val="bg1"/>
                </a:solidFill>
              </a:rPr>
              <a:t>); </a:t>
            </a:r>
            <a:r>
              <a:rPr lang="en-US" sz="3600" dirty="0">
                <a:solidFill>
                  <a:srgbClr val="FFC000"/>
                </a:solidFill>
              </a:rPr>
              <a:t>Exodus 1:5 </a:t>
            </a:r>
            <a:r>
              <a:rPr lang="en-US" sz="3600" dirty="0">
                <a:solidFill>
                  <a:schemeClr val="bg1"/>
                </a:solidFill>
              </a:rPr>
              <a:t>(</a:t>
            </a:r>
            <a:r>
              <a:rPr lang="en-US" sz="3600" i="1" dirty="0">
                <a:solidFill>
                  <a:schemeClr val="bg1"/>
                </a:solidFill>
              </a:rPr>
              <a:t>“descendants”</a:t>
            </a:r>
            <a:r>
              <a:rPr lang="en-US" sz="3600" dirty="0">
                <a:solidFill>
                  <a:schemeClr val="bg1"/>
                </a:solidFill>
              </a:rPr>
              <a:t>); </a:t>
            </a:r>
            <a:r>
              <a:rPr lang="en-US" sz="3600" dirty="0">
                <a:solidFill>
                  <a:srgbClr val="FFC000"/>
                </a:solidFill>
              </a:rPr>
              <a:t>Judges 8:30 </a:t>
            </a:r>
            <a:r>
              <a:rPr lang="en-US" sz="3600" dirty="0">
                <a:solidFill>
                  <a:schemeClr val="bg1"/>
                </a:solidFill>
              </a:rPr>
              <a:t>(</a:t>
            </a:r>
            <a:r>
              <a:rPr lang="en-US" sz="3600" i="1" dirty="0">
                <a:solidFill>
                  <a:schemeClr val="bg1"/>
                </a:solidFill>
              </a:rPr>
              <a:t>“offspring”</a:t>
            </a:r>
            <a:r>
              <a:rPr lang="en-US" sz="3600" dirty="0">
                <a:solidFill>
                  <a:schemeClr val="bg1"/>
                </a:solidFill>
              </a:rPr>
              <a:t>)</a:t>
            </a:r>
          </a:p>
        </p:txBody>
      </p:sp>
    </p:spTree>
    <p:extLst>
      <p:ext uri="{BB962C8B-B14F-4D97-AF65-F5344CB8AC3E}">
        <p14:creationId xmlns:p14="http://schemas.microsoft.com/office/powerpoint/2010/main" val="2017562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B0593-CAF6-54FC-6BC4-742B3DCC7E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1869AD8-CE98-DA4A-0337-8BB0DD1AAB1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DD8C-E403-FB50-5C5F-B573ED072808}"/>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462E7E7B-EEB6-F011-2143-AA56B9BFB664}"/>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 </a:t>
            </a:r>
            <a:r>
              <a:rPr lang="en-US" sz="4000" i="1" dirty="0">
                <a:solidFill>
                  <a:schemeClr val="bg1"/>
                </a:solidFill>
              </a:rPr>
              <a:t>(</a:t>
            </a:r>
            <a:r>
              <a:rPr lang="en-US" sz="4000" i="1" dirty="0" err="1">
                <a:solidFill>
                  <a:schemeClr val="bg1"/>
                </a:solidFill>
              </a:rPr>
              <a:t>yarek</a:t>
            </a:r>
            <a:r>
              <a:rPr lang="en-US" sz="4000" i="1" dirty="0">
                <a:solidFill>
                  <a:schemeClr val="bg1"/>
                </a:solidFill>
              </a:rPr>
              <a:t>)</a:t>
            </a:r>
          </a:p>
          <a:p>
            <a:pPr>
              <a:buClr>
                <a:schemeClr val="bg1"/>
              </a:buClr>
            </a:pPr>
            <a:r>
              <a:rPr lang="en-US" sz="3600" dirty="0">
                <a:solidFill>
                  <a:schemeClr val="bg1"/>
                </a:solidFill>
              </a:rPr>
              <a:t>Loins, seat of procreative power, man’s foundation and source of life:</a:t>
            </a:r>
          </a:p>
          <a:p>
            <a:pPr lvl="1">
              <a:buClr>
                <a:schemeClr val="bg1"/>
              </a:buClr>
            </a:pPr>
            <a:r>
              <a:rPr lang="en-US" sz="3600" dirty="0">
                <a:solidFill>
                  <a:srgbClr val="FFC000"/>
                </a:solidFill>
              </a:rPr>
              <a:t>Genesis 24:2, 9; 47:29 </a:t>
            </a:r>
            <a:r>
              <a:rPr lang="en-US" sz="3600" dirty="0">
                <a:solidFill>
                  <a:schemeClr val="bg1"/>
                </a:solidFill>
              </a:rPr>
              <a:t>(</a:t>
            </a:r>
            <a:r>
              <a:rPr lang="en-US" sz="3600" i="1" dirty="0">
                <a:solidFill>
                  <a:schemeClr val="bg1"/>
                </a:solidFill>
              </a:rPr>
              <a:t>“thigh”</a:t>
            </a:r>
            <a:r>
              <a:rPr lang="en-US" sz="3600" dirty="0">
                <a:solidFill>
                  <a:schemeClr val="bg1"/>
                </a:solidFill>
              </a:rPr>
              <a:t>) – “area of genitals, touched during uttering an oath” (HALOT) </a:t>
            </a:r>
          </a:p>
        </p:txBody>
      </p:sp>
    </p:spTree>
    <p:extLst>
      <p:ext uri="{BB962C8B-B14F-4D97-AF65-F5344CB8AC3E}">
        <p14:creationId xmlns:p14="http://schemas.microsoft.com/office/powerpoint/2010/main" val="1167630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C5E6D-E819-FA49-003A-AB59014CD5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C640940-154F-440B-7B6B-7F15539FEC1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5EA154-D6E0-85E7-2404-4AE77EF1EE9B}"/>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59BBB841-4131-AF77-58A1-B3C5D67CAABD}"/>
              </a:ext>
            </a:extLst>
          </p:cNvPr>
          <p:cNvSpPr>
            <a:spLocks noGrp="1"/>
          </p:cNvSpPr>
          <p:nvPr>
            <p:ph idx="1"/>
          </p:nvPr>
        </p:nvSpPr>
        <p:spPr>
          <a:xfrm>
            <a:off x="4409162" y="1737943"/>
            <a:ext cx="7415408" cy="4782344"/>
          </a:xfrm>
        </p:spPr>
        <p:txBody>
          <a:bodyPr>
            <a:normAutofit lnSpcReduction="10000"/>
          </a:bodyPr>
          <a:lstStyle/>
          <a:p>
            <a:pPr marL="0" indent="0">
              <a:buNone/>
            </a:pPr>
            <a:r>
              <a:rPr lang="en-US" sz="4000" b="1" dirty="0">
                <a:solidFill>
                  <a:schemeClr val="bg1"/>
                </a:solidFill>
              </a:rPr>
              <a:t>Testing the Terminology </a:t>
            </a:r>
            <a:r>
              <a:rPr lang="en-US" sz="4000" i="1" dirty="0">
                <a:solidFill>
                  <a:schemeClr val="bg1"/>
                </a:solidFill>
              </a:rPr>
              <a:t>(</a:t>
            </a:r>
            <a:r>
              <a:rPr lang="en-US" sz="4000" i="1" dirty="0" err="1">
                <a:solidFill>
                  <a:schemeClr val="bg1"/>
                </a:solidFill>
              </a:rPr>
              <a:t>yarek</a:t>
            </a:r>
            <a:r>
              <a:rPr lang="en-US" sz="4000" i="1" dirty="0">
                <a:solidFill>
                  <a:schemeClr val="bg1"/>
                </a:solidFill>
              </a:rPr>
              <a:t>)</a:t>
            </a:r>
          </a:p>
          <a:p>
            <a:pPr>
              <a:buClr>
                <a:schemeClr val="bg1"/>
              </a:buClr>
            </a:pPr>
            <a:r>
              <a:rPr lang="en-US" sz="3600" dirty="0">
                <a:solidFill>
                  <a:schemeClr val="bg1"/>
                </a:solidFill>
              </a:rPr>
              <a:t>Hip, place where the sword is worn:</a:t>
            </a:r>
          </a:p>
          <a:p>
            <a:pPr lvl="1">
              <a:buClr>
                <a:schemeClr val="bg1"/>
              </a:buClr>
            </a:pPr>
            <a:r>
              <a:rPr lang="en-US" sz="3600" dirty="0">
                <a:solidFill>
                  <a:srgbClr val="FFC000"/>
                </a:solidFill>
              </a:rPr>
              <a:t>Genesis 32:25, 31, 32 </a:t>
            </a:r>
            <a:r>
              <a:rPr lang="en-US" sz="3600" dirty="0">
                <a:solidFill>
                  <a:schemeClr val="bg1"/>
                </a:solidFill>
              </a:rPr>
              <a:t>(</a:t>
            </a:r>
            <a:r>
              <a:rPr lang="en-US" sz="3600" i="1" dirty="0">
                <a:solidFill>
                  <a:schemeClr val="bg1"/>
                </a:solidFill>
              </a:rPr>
              <a:t>“hip”</a:t>
            </a:r>
            <a:r>
              <a:rPr lang="en-US" sz="3600" dirty="0">
                <a:solidFill>
                  <a:schemeClr val="bg1"/>
                </a:solidFill>
              </a:rPr>
              <a:t>) – </a:t>
            </a:r>
            <a:r>
              <a:rPr lang="en-US" sz="3600" i="1" dirty="0">
                <a:solidFill>
                  <a:schemeClr val="bg1"/>
                </a:solidFill>
              </a:rPr>
              <a:t>“socket of his hip” </a:t>
            </a:r>
            <a:r>
              <a:rPr lang="en-US" sz="3600" dirty="0">
                <a:solidFill>
                  <a:schemeClr val="bg1"/>
                </a:solidFill>
              </a:rPr>
              <a:t>(</a:t>
            </a:r>
            <a:r>
              <a:rPr lang="en-US" sz="3600" dirty="0">
                <a:solidFill>
                  <a:srgbClr val="FFC000"/>
                </a:solidFill>
              </a:rPr>
              <a:t>v. 25</a:t>
            </a:r>
            <a:r>
              <a:rPr lang="en-US" sz="3600" dirty="0">
                <a:solidFill>
                  <a:schemeClr val="bg1"/>
                </a:solidFill>
              </a:rPr>
              <a:t>)</a:t>
            </a:r>
          </a:p>
          <a:p>
            <a:pPr lvl="1">
              <a:buClr>
                <a:schemeClr val="bg1"/>
              </a:buClr>
            </a:pPr>
            <a:r>
              <a:rPr lang="en-US" sz="3600" dirty="0">
                <a:solidFill>
                  <a:srgbClr val="FFC000"/>
                </a:solidFill>
              </a:rPr>
              <a:t>Judges 3:16 </a:t>
            </a:r>
            <a:r>
              <a:rPr lang="en-US" sz="3600" dirty="0">
                <a:solidFill>
                  <a:schemeClr val="bg1"/>
                </a:solidFill>
              </a:rPr>
              <a:t>(</a:t>
            </a:r>
            <a:r>
              <a:rPr lang="en-US" sz="3600" i="1" dirty="0">
                <a:solidFill>
                  <a:schemeClr val="bg1"/>
                </a:solidFill>
              </a:rPr>
              <a:t>“thigh”</a:t>
            </a:r>
            <a:r>
              <a:rPr lang="en-US" sz="3600" dirty="0">
                <a:solidFill>
                  <a:schemeClr val="bg1"/>
                </a:solidFill>
              </a:rPr>
              <a:t>) – </a:t>
            </a:r>
            <a:r>
              <a:rPr lang="en-US" sz="3600" i="1" dirty="0">
                <a:solidFill>
                  <a:schemeClr val="bg1"/>
                </a:solidFill>
              </a:rPr>
              <a:t>“fastened”</a:t>
            </a:r>
            <a:r>
              <a:rPr lang="en-US" sz="3600" dirty="0">
                <a:solidFill>
                  <a:schemeClr val="bg1"/>
                </a:solidFill>
              </a:rPr>
              <a:t> = </a:t>
            </a:r>
            <a:r>
              <a:rPr lang="en-US" sz="3600" i="1" dirty="0">
                <a:solidFill>
                  <a:schemeClr val="bg1"/>
                </a:solidFill>
              </a:rPr>
              <a:t>“girded” </a:t>
            </a:r>
            <a:r>
              <a:rPr lang="en-US" sz="3600" dirty="0">
                <a:solidFill>
                  <a:schemeClr val="bg1"/>
                </a:solidFill>
              </a:rPr>
              <a:t>(ASV) – </a:t>
            </a:r>
            <a:r>
              <a:rPr lang="en-US" sz="3600" i="1" dirty="0" err="1">
                <a:solidFill>
                  <a:schemeClr val="bg1"/>
                </a:solidFill>
              </a:rPr>
              <a:t>hagar</a:t>
            </a:r>
            <a:r>
              <a:rPr lang="en-US" sz="3600" dirty="0">
                <a:solidFill>
                  <a:schemeClr val="bg1"/>
                </a:solidFill>
              </a:rPr>
              <a:t>; a primitive root; to gird on (as a belt, armor, etc.) (STRONG) (</a:t>
            </a:r>
            <a:r>
              <a:rPr lang="en-US" sz="3600" dirty="0">
                <a:solidFill>
                  <a:srgbClr val="FFC000"/>
                </a:solidFill>
              </a:rPr>
              <a:t>cf. Genesis 3:7</a:t>
            </a:r>
            <a:r>
              <a:rPr lang="en-US" sz="3600" dirty="0">
                <a:solidFill>
                  <a:schemeClr val="bg1"/>
                </a:solidFill>
              </a:rPr>
              <a:t>)</a:t>
            </a:r>
          </a:p>
        </p:txBody>
      </p:sp>
    </p:spTree>
    <p:extLst>
      <p:ext uri="{BB962C8B-B14F-4D97-AF65-F5344CB8AC3E}">
        <p14:creationId xmlns:p14="http://schemas.microsoft.com/office/powerpoint/2010/main" val="3087513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D3B50-5BBF-AC4D-2D97-46188BAB91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4C677A-E05C-B116-F184-80AE6B66725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6527D-BB3C-D054-5559-8427920D1B93}"/>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E8681944-CBA7-F2C2-75F0-B91E652082FC}"/>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 </a:t>
            </a:r>
            <a:r>
              <a:rPr lang="en-US" sz="4000" i="1" dirty="0">
                <a:solidFill>
                  <a:schemeClr val="bg1"/>
                </a:solidFill>
              </a:rPr>
              <a:t>(</a:t>
            </a:r>
            <a:r>
              <a:rPr lang="en-US" sz="4000" i="1" dirty="0" err="1">
                <a:solidFill>
                  <a:schemeClr val="bg1"/>
                </a:solidFill>
              </a:rPr>
              <a:t>yarek</a:t>
            </a:r>
            <a:r>
              <a:rPr lang="en-US" sz="4000" i="1" dirty="0">
                <a:solidFill>
                  <a:schemeClr val="bg1"/>
                </a:solidFill>
              </a:rPr>
              <a:t>)</a:t>
            </a:r>
          </a:p>
          <a:p>
            <a:pPr>
              <a:buClr>
                <a:schemeClr val="bg1"/>
              </a:buClr>
            </a:pPr>
            <a:r>
              <a:rPr lang="en-US" sz="3600" dirty="0">
                <a:solidFill>
                  <a:schemeClr val="bg1"/>
                </a:solidFill>
              </a:rPr>
              <a:t>Base:</a:t>
            </a:r>
          </a:p>
          <a:p>
            <a:pPr lvl="1">
              <a:buClr>
                <a:schemeClr val="bg1"/>
              </a:buClr>
            </a:pPr>
            <a:r>
              <a:rPr lang="en-US" sz="3600" dirty="0">
                <a:solidFill>
                  <a:schemeClr val="bg1"/>
                </a:solidFill>
              </a:rPr>
              <a:t>“base (loins) of candlestick” (BDB) – </a:t>
            </a:r>
            <a:r>
              <a:rPr lang="en-US" sz="3600" dirty="0">
                <a:solidFill>
                  <a:srgbClr val="FFC000"/>
                </a:solidFill>
              </a:rPr>
              <a:t>Exodus 25:31 </a:t>
            </a:r>
            <a:r>
              <a:rPr lang="en-US" sz="3600" dirty="0">
                <a:solidFill>
                  <a:schemeClr val="bg1"/>
                </a:solidFill>
              </a:rPr>
              <a:t>– </a:t>
            </a:r>
            <a:r>
              <a:rPr lang="en-US" sz="3600" i="1" dirty="0">
                <a:solidFill>
                  <a:schemeClr val="bg1"/>
                </a:solidFill>
              </a:rPr>
              <a:t>“shaft” </a:t>
            </a:r>
            <a:r>
              <a:rPr lang="en-US" sz="3600" dirty="0">
                <a:solidFill>
                  <a:schemeClr val="bg1"/>
                </a:solidFill>
              </a:rPr>
              <a:t>(NKJV); </a:t>
            </a:r>
            <a:r>
              <a:rPr lang="en-US" sz="3600" i="1" dirty="0">
                <a:solidFill>
                  <a:schemeClr val="bg1"/>
                </a:solidFill>
              </a:rPr>
              <a:t>“base” </a:t>
            </a:r>
            <a:r>
              <a:rPr lang="en-US" sz="3600" dirty="0">
                <a:solidFill>
                  <a:schemeClr val="bg1"/>
                </a:solidFill>
              </a:rPr>
              <a:t>(ASV, ESV, NASB)</a:t>
            </a:r>
          </a:p>
          <a:p>
            <a:pPr lvl="1"/>
            <a:r>
              <a:rPr lang="en-US" sz="3600" dirty="0">
                <a:solidFill>
                  <a:schemeClr val="bg1"/>
                </a:solidFill>
              </a:rPr>
              <a:t>“The thigh stands for man's foundation” (TWOT)</a:t>
            </a:r>
            <a:r>
              <a:rPr lang="en-US" sz="3600" dirty="0">
                <a:solidFill>
                  <a:schemeClr val="bg1"/>
                </a:solidFill>
                <a:effectLst/>
              </a:rPr>
              <a:t> </a:t>
            </a:r>
            <a:endParaRPr lang="en-US" sz="8000" dirty="0">
              <a:solidFill>
                <a:schemeClr val="bg1"/>
              </a:solidFill>
            </a:endParaRPr>
          </a:p>
        </p:txBody>
      </p:sp>
    </p:spTree>
    <p:extLst>
      <p:ext uri="{BB962C8B-B14F-4D97-AF65-F5344CB8AC3E}">
        <p14:creationId xmlns:p14="http://schemas.microsoft.com/office/powerpoint/2010/main" val="2994933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D2912-F6A3-B560-AFDD-CEE71AAE95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89B57D-CF5B-390C-0C97-0983DF24D3D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7EF72F-B20F-12FB-2020-3BB4E390BCFA}"/>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6F8B6423-5BEC-24EF-6569-A2DD0F235E42}"/>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a:t>
            </a:r>
            <a:r>
              <a:rPr lang="en-US" sz="4000" b="1" i="1" dirty="0">
                <a:solidFill>
                  <a:schemeClr val="bg1"/>
                </a:solidFill>
              </a:rPr>
              <a:t> </a:t>
            </a:r>
            <a:r>
              <a:rPr lang="en-US" sz="4000" i="1" dirty="0">
                <a:solidFill>
                  <a:schemeClr val="bg1"/>
                </a:solidFill>
              </a:rPr>
              <a:t>(</a:t>
            </a:r>
            <a:r>
              <a:rPr lang="en-US" sz="4000" i="1" dirty="0" err="1">
                <a:solidFill>
                  <a:schemeClr val="bg1"/>
                </a:solidFill>
              </a:rPr>
              <a:t>soq</a:t>
            </a:r>
            <a:r>
              <a:rPr lang="en-US" sz="4000" i="1" dirty="0">
                <a:solidFill>
                  <a:schemeClr val="bg1"/>
                </a:solidFill>
              </a:rPr>
              <a:t>)</a:t>
            </a:r>
          </a:p>
          <a:p>
            <a:pPr>
              <a:buClr>
                <a:schemeClr val="bg1"/>
              </a:buClr>
            </a:pPr>
            <a:r>
              <a:rPr lang="en-US" sz="3600" dirty="0">
                <a:solidFill>
                  <a:srgbClr val="FFC000"/>
                </a:solidFill>
              </a:rPr>
              <a:t>Isaiah 47:2 </a:t>
            </a:r>
            <a:r>
              <a:rPr lang="en-US" sz="3600" dirty="0">
                <a:solidFill>
                  <a:schemeClr val="bg1"/>
                </a:solidFill>
              </a:rPr>
              <a:t>– </a:t>
            </a:r>
            <a:r>
              <a:rPr lang="en-US" sz="3600" i="1" dirty="0">
                <a:solidFill>
                  <a:schemeClr val="bg1"/>
                </a:solidFill>
              </a:rPr>
              <a:t>“thigh” </a:t>
            </a:r>
            <a:r>
              <a:rPr lang="en-US" sz="3600" dirty="0">
                <a:solidFill>
                  <a:schemeClr val="bg1"/>
                </a:solidFill>
              </a:rPr>
              <a:t>(NKJV); </a:t>
            </a:r>
            <a:r>
              <a:rPr lang="en-US" sz="3600" i="1" dirty="0">
                <a:solidFill>
                  <a:schemeClr val="bg1"/>
                </a:solidFill>
              </a:rPr>
              <a:t>“leg” </a:t>
            </a:r>
            <a:r>
              <a:rPr lang="en-US" sz="3600" dirty="0">
                <a:solidFill>
                  <a:schemeClr val="bg1"/>
                </a:solidFill>
              </a:rPr>
              <a:t>(NASB, LSB, YLT, ASV, ESV, KJV)</a:t>
            </a:r>
          </a:p>
          <a:p>
            <a:pPr marL="228600" lvl="2">
              <a:spcBef>
                <a:spcPts val="1000"/>
              </a:spcBef>
            </a:pPr>
            <a:r>
              <a:rPr lang="en-US" sz="3600" dirty="0">
                <a:solidFill>
                  <a:schemeClr val="bg1"/>
                </a:solidFill>
              </a:rPr>
              <a:t>“(1) of man, specifically lower leg, calf, distinguished from thigh; (2) of sacrificial animal, specifically upper leg, thigh, hind leg” (BDB)</a:t>
            </a:r>
          </a:p>
        </p:txBody>
      </p:sp>
    </p:spTree>
    <p:extLst>
      <p:ext uri="{BB962C8B-B14F-4D97-AF65-F5344CB8AC3E}">
        <p14:creationId xmlns:p14="http://schemas.microsoft.com/office/powerpoint/2010/main" val="392231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B1FF4-8BBF-D91B-71E2-B3A3E21402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526B4-2099-2A19-C540-C6BADB8A119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73A734-16B6-0242-B7E5-84940EF03275}"/>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B212B690-56A4-F6F9-A410-3F4EDD0DA0B4}"/>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a:t>
            </a:r>
            <a:r>
              <a:rPr lang="en-US" sz="4000" b="1" i="1" dirty="0">
                <a:solidFill>
                  <a:schemeClr val="bg1"/>
                </a:solidFill>
              </a:rPr>
              <a:t> </a:t>
            </a:r>
            <a:r>
              <a:rPr lang="en-US" sz="4000" i="1" dirty="0">
                <a:solidFill>
                  <a:schemeClr val="bg1"/>
                </a:solidFill>
              </a:rPr>
              <a:t>(</a:t>
            </a:r>
            <a:r>
              <a:rPr lang="en-US" sz="4000" i="1" dirty="0" err="1">
                <a:solidFill>
                  <a:schemeClr val="bg1"/>
                </a:solidFill>
              </a:rPr>
              <a:t>soq</a:t>
            </a:r>
            <a:r>
              <a:rPr lang="en-US" sz="4000" i="1" dirty="0">
                <a:solidFill>
                  <a:schemeClr val="bg1"/>
                </a:solidFill>
              </a:rPr>
              <a:t>)</a:t>
            </a:r>
          </a:p>
          <a:p>
            <a:pPr>
              <a:buClr>
                <a:schemeClr val="bg1"/>
              </a:buClr>
            </a:pPr>
            <a:r>
              <a:rPr lang="en-US" sz="3600" dirty="0">
                <a:solidFill>
                  <a:srgbClr val="FFC000"/>
                </a:solidFill>
              </a:rPr>
              <a:t>Isaiah 47:2 </a:t>
            </a:r>
            <a:r>
              <a:rPr lang="en-US" sz="3600" dirty="0">
                <a:solidFill>
                  <a:schemeClr val="bg1"/>
                </a:solidFill>
              </a:rPr>
              <a:t>– </a:t>
            </a:r>
            <a:r>
              <a:rPr lang="en-US" sz="3600" i="1" dirty="0">
                <a:solidFill>
                  <a:schemeClr val="bg1"/>
                </a:solidFill>
              </a:rPr>
              <a:t>“thigh” </a:t>
            </a:r>
            <a:r>
              <a:rPr lang="en-US" sz="3600" dirty="0">
                <a:solidFill>
                  <a:schemeClr val="bg1"/>
                </a:solidFill>
              </a:rPr>
              <a:t>(NKJV); </a:t>
            </a:r>
            <a:r>
              <a:rPr lang="en-US" sz="3600" i="1" dirty="0">
                <a:solidFill>
                  <a:schemeClr val="bg1"/>
                </a:solidFill>
              </a:rPr>
              <a:t>“leg” </a:t>
            </a:r>
            <a:r>
              <a:rPr lang="en-US" sz="3600" dirty="0">
                <a:solidFill>
                  <a:schemeClr val="bg1"/>
                </a:solidFill>
              </a:rPr>
              <a:t>(NASB, LSB, YLT, ASV, ESV, KJV)</a:t>
            </a:r>
          </a:p>
          <a:p>
            <a:pPr>
              <a:buClr>
                <a:schemeClr val="bg1"/>
              </a:buClr>
            </a:pPr>
            <a:r>
              <a:rPr lang="en-US" sz="3600" dirty="0">
                <a:solidFill>
                  <a:schemeClr val="bg1"/>
                </a:solidFill>
              </a:rPr>
              <a:t>“(1a) thigh, fibula, of a person; (2) shank of an animal” (HALOT)</a:t>
            </a:r>
          </a:p>
        </p:txBody>
      </p:sp>
    </p:spTree>
    <p:extLst>
      <p:ext uri="{BB962C8B-B14F-4D97-AF65-F5344CB8AC3E}">
        <p14:creationId xmlns:p14="http://schemas.microsoft.com/office/powerpoint/2010/main" val="105014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B616-B21F-7CDA-8A39-67FED62AE5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F09E6C3-A881-5E7E-CA22-E7407FF5347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40307F-3CE3-8000-644E-5A2A4B4A43D9}"/>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BBD97AE6-65D8-C0A1-5FA8-80AF70E226D3}"/>
              </a:ext>
            </a:extLst>
          </p:cNvPr>
          <p:cNvSpPr>
            <a:spLocks noGrp="1"/>
          </p:cNvSpPr>
          <p:nvPr>
            <p:ph idx="1"/>
          </p:nvPr>
        </p:nvSpPr>
        <p:spPr>
          <a:xfrm>
            <a:off x="4409162" y="1737943"/>
            <a:ext cx="7415408" cy="4782344"/>
          </a:xfrm>
        </p:spPr>
        <p:txBody>
          <a:bodyPr>
            <a:noAutofit/>
          </a:bodyPr>
          <a:lstStyle/>
          <a:p>
            <a:pPr marL="0" indent="0">
              <a:buNone/>
            </a:pPr>
            <a:r>
              <a:rPr lang="en-US" sz="4000" b="1" dirty="0">
                <a:solidFill>
                  <a:schemeClr val="bg1"/>
                </a:solidFill>
              </a:rPr>
              <a:t>Testing the Terminology</a:t>
            </a:r>
            <a:r>
              <a:rPr lang="en-US" sz="4000" b="1" i="1" dirty="0">
                <a:solidFill>
                  <a:schemeClr val="bg1"/>
                </a:solidFill>
              </a:rPr>
              <a:t> </a:t>
            </a:r>
            <a:r>
              <a:rPr lang="en-US" sz="4000" i="1" dirty="0">
                <a:solidFill>
                  <a:schemeClr val="bg1"/>
                </a:solidFill>
              </a:rPr>
              <a:t>(</a:t>
            </a:r>
            <a:r>
              <a:rPr lang="en-US" sz="4000" i="1" dirty="0" err="1">
                <a:solidFill>
                  <a:schemeClr val="bg1"/>
                </a:solidFill>
              </a:rPr>
              <a:t>soq</a:t>
            </a:r>
            <a:r>
              <a:rPr lang="en-US" sz="4000" i="1" dirty="0">
                <a:solidFill>
                  <a:schemeClr val="bg1"/>
                </a:solidFill>
              </a:rPr>
              <a:t>)</a:t>
            </a:r>
          </a:p>
          <a:p>
            <a:pPr>
              <a:buClr>
                <a:schemeClr val="bg1"/>
              </a:buClr>
            </a:pPr>
            <a:r>
              <a:rPr lang="en-US" sz="3600" dirty="0">
                <a:solidFill>
                  <a:srgbClr val="FFC000"/>
                </a:solidFill>
              </a:rPr>
              <a:t>Isaiah 47:2 </a:t>
            </a:r>
            <a:r>
              <a:rPr lang="en-US" sz="3600" dirty="0">
                <a:solidFill>
                  <a:schemeClr val="bg1"/>
                </a:solidFill>
              </a:rPr>
              <a:t>– </a:t>
            </a:r>
            <a:r>
              <a:rPr lang="en-US" sz="3600" i="1" dirty="0">
                <a:solidFill>
                  <a:schemeClr val="bg1"/>
                </a:solidFill>
              </a:rPr>
              <a:t>“thigh” </a:t>
            </a:r>
            <a:r>
              <a:rPr lang="en-US" sz="3600" dirty="0">
                <a:solidFill>
                  <a:schemeClr val="bg1"/>
                </a:solidFill>
              </a:rPr>
              <a:t>(NKJV); </a:t>
            </a:r>
            <a:r>
              <a:rPr lang="en-US" sz="3600" i="1" dirty="0">
                <a:solidFill>
                  <a:schemeClr val="bg1"/>
                </a:solidFill>
              </a:rPr>
              <a:t>“leg” </a:t>
            </a:r>
            <a:r>
              <a:rPr lang="en-US" sz="3600" dirty="0">
                <a:solidFill>
                  <a:schemeClr val="bg1"/>
                </a:solidFill>
              </a:rPr>
              <a:t>(NASB, LSB, YLT, ASV, ESV, KJV)</a:t>
            </a:r>
          </a:p>
          <a:p>
            <a:pPr>
              <a:buClr>
                <a:schemeClr val="bg1"/>
              </a:buClr>
            </a:pPr>
            <a:r>
              <a:rPr lang="en-US" dirty="0">
                <a:solidFill>
                  <a:schemeClr val="bg1"/>
                </a:solidFill>
              </a:rPr>
              <a:t>“When (</a:t>
            </a:r>
            <a:r>
              <a:rPr lang="en-US" dirty="0" err="1">
                <a:solidFill>
                  <a:schemeClr val="bg1"/>
                </a:solidFill>
              </a:rPr>
              <a:t>šoq</a:t>
            </a:r>
            <a:r>
              <a:rPr lang="en-US" dirty="0">
                <a:solidFill>
                  <a:schemeClr val="bg1"/>
                </a:solidFill>
              </a:rPr>
              <a:t>) refers to a man's body it designates the lower part of the leg, the shank from the knees downward. When (</a:t>
            </a:r>
            <a:r>
              <a:rPr lang="en-US" dirty="0" err="1">
                <a:solidFill>
                  <a:schemeClr val="bg1"/>
                </a:solidFill>
              </a:rPr>
              <a:t>šôq</a:t>
            </a:r>
            <a:r>
              <a:rPr lang="en-US" dirty="0">
                <a:solidFill>
                  <a:schemeClr val="bg1"/>
                </a:solidFill>
              </a:rPr>
              <a:t>) refers to part of an animal's body it designates the upper, thicker part of the leg, The distinction is maintained rigidly by the KJV which translates man’s (</a:t>
            </a:r>
            <a:r>
              <a:rPr lang="en-US" dirty="0" err="1">
                <a:solidFill>
                  <a:schemeClr val="bg1"/>
                </a:solidFill>
              </a:rPr>
              <a:t>šôq</a:t>
            </a:r>
            <a:r>
              <a:rPr lang="en-US" dirty="0">
                <a:solidFill>
                  <a:schemeClr val="bg1"/>
                </a:solidFill>
              </a:rPr>
              <a:t>) as ‘leg’ and an animal’s (</a:t>
            </a:r>
            <a:r>
              <a:rPr lang="en-US" dirty="0" err="1">
                <a:solidFill>
                  <a:schemeClr val="bg1"/>
                </a:solidFill>
              </a:rPr>
              <a:t>sôq</a:t>
            </a:r>
            <a:r>
              <a:rPr lang="en-US" dirty="0">
                <a:solidFill>
                  <a:schemeClr val="bg1"/>
                </a:solidFill>
              </a:rPr>
              <a:t>) as ‘shoulder.’” (TWOT) </a:t>
            </a:r>
          </a:p>
        </p:txBody>
      </p:sp>
    </p:spTree>
    <p:extLst>
      <p:ext uri="{BB962C8B-B14F-4D97-AF65-F5344CB8AC3E}">
        <p14:creationId xmlns:p14="http://schemas.microsoft.com/office/powerpoint/2010/main" val="3561603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FFB00-AB6F-C89F-2B79-862DC7CF20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42D0CD-A6EE-467A-D071-AD983AEB50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989FDF-4BCE-25A7-3336-46C5DE5B08BD}"/>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F0304F31-06B8-92EB-7E77-B9A9AB07AE82}"/>
              </a:ext>
            </a:extLst>
          </p:cNvPr>
          <p:cNvSpPr>
            <a:spLocks noGrp="1"/>
          </p:cNvSpPr>
          <p:nvPr>
            <p:ph idx="1"/>
          </p:nvPr>
        </p:nvSpPr>
        <p:spPr>
          <a:xfrm>
            <a:off x="4409162" y="1737943"/>
            <a:ext cx="7415408" cy="4782344"/>
          </a:xfrm>
        </p:spPr>
        <p:txBody>
          <a:bodyPr>
            <a:noAutofit/>
          </a:bodyPr>
          <a:lstStyle/>
          <a:p>
            <a:pPr marL="0" indent="0">
              <a:buNone/>
            </a:pPr>
            <a:r>
              <a:rPr lang="en-US" sz="4000" b="1" dirty="0">
                <a:solidFill>
                  <a:schemeClr val="bg1"/>
                </a:solidFill>
              </a:rPr>
              <a:t>Following Conclusions</a:t>
            </a:r>
            <a:endParaRPr lang="en-US" sz="4000" i="1" dirty="0">
              <a:solidFill>
                <a:schemeClr val="bg1"/>
              </a:solidFill>
            </a:endParaRPr>
          </a:p>
          <a:p>
            <a:pPr>
              <a:buClr>
                <a:schemeClr val="bg1"/>
              </a:buClr>
            </a:pPr>
            <a:r>
              <a:rPr lang="en-US" sz="3600" dirty="0">
                <a:solidFill>
                  <a:schemeClr val="bg1"/>
                </a:solidFill>
              </a:rPr>
              <a:t>Principles of bible study – </a:t>
            </a:r>
            <a:r>
              <a:rPr lang="en-US" sz="3600" dirty="0">
                <a:solidFill>
                  <a:srgbClr val="FFC000"/>
                </a:solidFill>
              </a:rPr>
              <a:t>Matthew 16:19</a:t>
            </a:r>
            <a:r>
              <a:rPr lang="en-US" sz="3600" dirty="0">
                <a:solidFill>
                  <a:schemeClr val="bg1"/>
                </a:solidFill>
              </a:rPr>
              <a:t> (God binds/looses); </a:t>
            </a:r>
            <a:r>
              <a:rPr lang="en-US" sz="3600" dirty="0">
                <a:solidFill>
                  <a:srgbClr val="FFC000"/>
                </a:solidFill>
              </a:rPr>
              <a:t>1 Corinthians 4:6</a:t>
            </a:r>
            <a:r>
              <a:rPr lang="en-US" sz="3600" dirty="0">
                <a:solidFill>
                  <a:schemeClr val="bg1"/>
                </a:solidFill>
              </a:rPr>
              <a:t> (what is written); </a:t>
            </a:r>
            <a:r>
              <a:rPr lang="en-US" sz="3600" dirty="0">
                <a:solidFill>
                  <a:srgbClr val="FFC000"/>
                </a:solidFill>
              </a:rPr>
              <a:t>1 Peter 4:11</a:t>
            </a:r>
            <a:r>
              <a:rPr lang="en-US" sz="3600" dirty="0">
                <a:solidFill>
                  <a:schemeClr val="bg1"/>
                </a:solidFill>
              </a:rPr>
              <a:t> (God’s oracles); </a:t>
            </a:r>
            <a:r>
              <a:rPr lang="en-US" sz="3600" dirty="0">
                <a:solidFill>
                  <a:srgbClr val="FFC000"/>
                </a:solidFill>
              </a:rPr>
              <a:t>Romans 10:17 </a:t>
            </a:r>
            <a:r>
              <a:rPr lang="en-US" sz="3600" dirty="0">
                <a:solidFill>
                  <a:schemeClr val="bg1"/>
                </a:solidFill>
              </a:rPr>
              <a:t>(faith by word)</a:t>
            </a:r>
            <a:endParaRPr lang="en-US" dirty="0">
              <a:solidFill>
                <a:schemeClr val="bg1"/>
              </a:solidFill>
            </a:endParaRPr>
          </a:p>
        </p:txBody>
      </p:sp>
    </p:spTree>
    <p:extLst>
      <p:ext uri="{BB962C8B-B14F-4D97-AF65-F5344CB8AC3E}">
        <p14:creationId xmlns:p14="http://schemas.microsoft.com/office/powerpoint/2010/main" val="462228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0821A-E3AF-D898-D15D-B19C897A746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86563A-807B-76A5-3364-715245E177F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1EEEDC-70C3-D2D8-622B-E9CE4DABFAB2}"/>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C1611117-DBE9-AED1-AB9B-43382B6FCFD7}"/>
              </a:ext>
            </a:extLst>
          </p:cNvPr>
          <p:cNvSpPr>
            <a:spLocks noGrp="1"/>
          </p:cNvSpPr>
          <p:nvPr>
            <p:ph idx="1"/>
          </p:nvPr>
        </p:nvSpPr>
        <p:spPr>
          <a:xfrm>
            <a:off x="4409162" y="1737943"/>
            <a:ext cx="7415408" cy="4782344"/>
          </a:xfrm>
        </p:spPr>
        <p:txBody>
          <a:bodyPr>
            <a:noAutofit/>
          </a:bodyPr>
          <a:lstStyle/>
          <a:p>
            <a:pPr marL="0" indent="0">
              <a:buNone/>
            </a:pPr>
            <a:r>
              <a:rPr lang="en-US" sz="4000" b="1" dirty="0">
                <a:solidFill>
                  <a:schemeClr val="bg1"/>
                </a:solidFill>
              </a:rPr>
              <a:t>Following Conclusions</a:t>
            </a:r>
            <a:endParaRPr lang="en-US" sz="4000" i="1" dirty="0">
              <a:solidFill>
                <a:schemeClr val="bg1"/>
              </a:solidFill>
            </a:endParaRPr>
          </a:p>
          <a:p>
            <a:pPr>
              <a:buClr>
                <a:schemeClr val="bg1"/>
              </a:buClr>
            </a:pPr>
            <a:r>
              <a:rPr lang="en-US" sz="3600" dirty="0">
                <a:solidFill>
                  <a:schemeClr val="bg1"/>
                </a:solidFill>
              </a:rPr>
              <a:t>The question of the validity of the conclusion that the covering of the “thigh” (from hip to knee) is necessary for modest attire rests on whether the Hebrew word translated “thigh” means the area from the hip to the knee.</a:t>
            </a:r>
          </a:p>
        </p:txBody>
      </p:sp>
    </p:spTree>
    <p:extLst>
      <p:ext uri="{BB962C8B-B14F-4D97-AF65-F5344CB8AC3E}">
        <p14:creationId xmlns:p14="http://schemas.microsoft.com/office/powerpoint/2010/main" val="3211022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61F1-8F95-7674-3C4E-CDD22E4673B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2CAF54-B71B-5EDA-B98A-8DF57A18319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2CDB4F-C66C-A11D-99F3-E5ACEF2C7CD4}"/>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E59C24A4-2CDE-E431-8F90-01B6872699CB}"/>
              </a:ext>
            </a:extLst>
          </p:cNvPr>
          <p:cNvSpPr>
            <a:spLocks noGrp="1"/>
          </p:cNvSpPr>
          <p:nvPr>
            <p:ph idx="1"/>
          </p:nvPr>
        </p:nvSpPr>
        <p:spPr>
          <a:xfrm>
            <a:off x="4409162" y="1737943"/>
            <a:ext cx="7415408" cy="4782344"/>
          </a:xfrm>
        </p:spPr>
        <p:txBody>
          <a:bodyPr>
            <a:noAutofit/>
          </a:bodyPr>
          <a:lstStyle/>
          <a:p>
            <a:pPr marL="0" indent="0">
              <a:buNone/>
            </a:pPr>
            <a:r>
              <a:rPr lang="en-US" sz="4000" b="1" dirty="0">
                <a:solidFill>
                  <a:schemeClr val="bg1"/>
                </a:solidFill>
              </a:rPr>
              <a:t>Following Conclusions</a:t>
            </a:r>
            <a:endParaRPr lang="en-US" sz="4000" i="1" dirty="0">
              <a:solidFill>
                <a:schemeClr val="bg1"/>
              </a:solidFill>
            </a:endParaRPr>
          </a:p>
          <a:p>
            <a:pPr>
              <a:buClr>
                <a:schemeClr val="bg1"/>
              </a:buClr>
            </a:pPr>
            <a:r>
              <a:rPr lang="en-US" sz="3600" dirty="0">
                <a:solidFill>
                  <a:schemeClr val="bg1"/>
                </a:solidFill>
              </a:rPr>
              <a:t>The Hebrew word </a:t>
            </a:r>
            <a:r>
              <a:rPr lang="en-US" sz="3600" i="1" dirty="0" err="1">
                <a:solidFill>
                  <a:schemeClr val="bg1"/>
                </a:solidFill>
              </a:rPr>
              <a:t>yarek</a:t>
            </a:r>
            <a:r>
              <a:rPr lang="en-US" sz="3600" i="1" dirty="0">
                <a:solidFill>
                  <a:schemeClr val="bg1"/>
                </a:solidFill>
              </a:rPr>
              <a:t> </a:t>
            </a:r>
            <a:r>
              <a:rPr lang="en-US" sz="3600" dirty="0">
                <a:solidFill>
                  <a:schemeClr val="bg1"/>
                </a:solidFill>
              </a:rPr>
              <a:t>does not definitively mean the “thigh,” as the area from the hip to the knee.</a:t>
            </a:r>
          </a:p>
          <a:p>
            <a:pPr lvl="1">
              <a:buClr>
                <a:schemeClr val="bg1"/>
              </a:buClr>
            </a:pPr>
            <a:r>
              <a:rPr lang="en-US" sz="3600" dirty="0">
                <a:solidFill>
                  <a:srgbClr val="FFC000"/>
                </a:solidFill>
              </a:rPr>
              <a:t>Exodus 28:42 </a:t>
            </a:r>
            <a:r>
              <a:rPr lang="en-US" sz="3600" dirty="0">
                <a:solidFill>
                  <a:schemeClr val="bg1"/>
                </a:solidFill>
              </a:rPr>
              <a:t>– could translate the word hip, loins, or could refer to the area of the reproductive organs.</a:t>
            </a:r>
          </a:p>
        </p:txBody>
      </p:sp>
    </p:spTree>
    <p:extLst>
      <p:ext uri="{BB962C8B-B14F-4D97-AF65-F5344CB8AC3E}">
        <p14:creationId xmlns:p14="http://schemas.microsoft.com/office/powerpoint/2010/main" val="4110334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DCEA8-B6D7-F88F-BA8B-A1CFDA34FF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36CE86-4E41-5CE7-9166-CE6993E9550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71387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54BC-E802-8B03-EBC3-4D6692938D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F24E29-74BB-14F3-5C4C-97F7DE9785A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E4C1BD-CA19-A98A-B436-907E07557DBD}"/>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31CB9DC2-0548-5F68-C172-798AD913DAB8}"/>
              </a:ext>
            </a:extLst>
          </p:cNvPr>
          <p:cNvSpPr>
            <a:spLocks noGrp="1"/>
          </p:cNvSpPr>
          <p:nvPr>
            <p:ph idx="1"/>
          </p:nvPr>
        </p:nvSpPr>
        <p:spPr>
          <a:xfrm>
            <a:off x="4409162" y="1737943"/>
            <a:ext cx="7415408" cy="4782344"/>
          </a:xfrm>
        </p:spPr>
        <p:txBody>
          <a:bodyPr>
            <a:noAutofit/>
          </a:bodyPr>
          <a:lstStyle/>
          <a:p>
            <a:pPr marL="0" indent="0">
              <a:buNone/>
            </a:pPr>
            <a:r>
              <a:rPr lang="en-US" sz="4000" b="1" dirty="0">
                <a:solidFill>
                  <a:schemeClr val="bg1"/>
                </a:solidFill>
              </a:rPr>
              <a:t>Following Conclusions</a:t>
            </a:r>
            <a:endParaRPr lang="en-US" sz="4000" i="1" dirty="0">
              <a:solidFill>
                <a:schemeClr val="bg1"/>
              </a:solidFill>
            </a:endParaRPr>
          </a:p>
          <a:p>
            <a:pPr>
              <a:buClr>
                <a:schemeClr val="bg1"/>
              </a:buClr>
            </a:pPr>
            <a:r>
              <a:rPr lang="en-US" sz="3600" dirty="0">
                <a:solidFill>
                  <a:schemeClr val="bg1"/>
                </a:solidFill>
              </a:rPr>
              <a:t>The Hebrew word </a:t>
            </a:r>
            <a:r>
              <a:rPr lang="en-US" sz="3600" i="1" dirty="0" err="1">
                <a:solidFill>
                  <a:schemeClr val="bg1"/>
                </a:solidFill>
              </a:rPr>
              <a:t>soq</a:t>
            </a:r>
            <a:r>
              <a:rPr lang="en-US" sz="3600" dirty="0">
                <a:solidFill>
                  <a:schemeClr val="bg1"/>
                </a:solidFill>
              </a:rPr>
              <a:t> does not refer to the “thigh,” as the area from the hip to the knee.</a:t>
            </a:r>
          </a:p>
          <a:p>
            <a:pPr lvl="1">
              <a:buClr>
                <a:schemeClr val="bg1"/>
              </a:buClr>
            </a:pPr>
            <a:r>
              <a:rPr lang="en-US" sz="3600" dirty="0">
                <a:solidFill>
                  <a:schemeClr val="bg1"/>
                </a:solidFill>
              </a:rPr>
              <a:t>“of man, specifically lower leg” (Brown-Driver-Briggs)</a:t>
            </a:r>
          </a:p>
          <a:p>
            <a:pPr lvl="1">
              <a:buClr>
                <a:schemeClr val="bg1"/>
              </a:buClr>
            </a:pPr>
            <a:r>
              <a:rPr lang="en-US" sz="3600" dirty="0">
                <a:solidFill>
                  <a:schemeClr val="bg1"/>
                </a:solidFill>
              </a:rPr>
              <a:t>Should be translated </a:t>
            </a:r>
            <a:r>
              <a:rPr lang="en-US" sz="3600" i="1" dirty="0">
                <a:solidFill>
                  <a:schemeClr val="bg1"/>
                </a:solidFill>
              </a:rPr>
              <a:t>“leg” </a:t>
            </a:r>
            <a:r>
              <a:rPr lang="en-US" sz="3600" dirty="0">
                <a:solidFill>
                  <a:schemeClr val="bg1"/>
                </a:solidFill>
              </a:rPr>
              <a:t>in </a:t>
            </a:r>
            <a:r>
              <a:rPr lang="en-US" sz="3600" dirty="0">
                <a:solidFill>
                  <a:srgbClr val="FFC000"/>
                </a:solidFill>
              </a:rPr>
              <a:t>Isaiah 47:2 </a:t>
            </a:r>
            <a:r>
              <a:rPr lang="en-US" sz="3600" dirty="0">
                <a:solidFill>
                  <a:schemeClr val="bg1"/>
                </a:solidFill>
              </a:rPr>
              <a:t>in the NKJV.</a:t>
            </a:r>
            <a:endParaRPr lang="en-US" sz="6600" dirty="0">
              <a:solidFill>
                <a:schemeClr val="bg1"/>
              </a:solidFill>
            </a:endParaRPr>
          </a:p>
        </p:txBody>
      </p:sp>
    </p:spTree>
    <p:extLst>
      <p:ext uri="{BB962C8B-B14F-4D97-AF65-F5344CB8AC3E}">
        <p14:creationId xmlns:p14="http://schemas.microsoft.com/office/powerpoint/2010/main" val="128410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D13DF-DD63-E7DD-7F0C-E63C099743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F8D9270-DC8D-3E64-FEF2-290A3F9DC90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B823A4-2F1E-280B-157E-144F83B5D154}"/>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D0D27735-3D2F-F703-5385-4CB820541A16}"/>
              </a:ext>
            </a:extLst>
          </p:cNvPr>
          <p:cNvSpPr>
            <a:spLocks noGrp="1"/>
          </p:cNvSpPr>
          <p:nvPr>
            <p:ph idx="1"/>
          </p:nvPr>
        </p:nvSpPr>
        <p:spPr>
          <a:xfrm>
            <a:off x="4409162" y="1575594"/>
            <a:ext cx="7415408" cy="4944693"/>
          </a:xfrm>
        </p:spPr>
        <p:txBody>
          <a:bodyPr>
            <a:noAutofit/>
          </a:bodyPr>
          <a:lstStyle/>
          <a:p>
            <a:pPr marL="0" indent="0">
              <a:buNone/>
            </a:pPr>
            <a:r>
              <a:rPr lang="en-US" sz="4000" b="1" dirty="0">
                <a:solidFill>
                  <a:schemeClr val="bg1"/>
                </a:solidFill>
              </a:rPr>
              <a:t>Following Conclusions</a:t>
            </a:r>
            <a:endParaRPr lang="en-US" sz="4000" i="1" dirty="0">
              <a:solidFill>
                <a:schemeClr val="bg1"/>
              </a:solidFill>
            </a:endParaRPr>
          </a:p>
          <a:p>
            <a:pPr>
              <a:buClr>
                <a:schemeClr val="bg1"/>
              </a:buClr>
            </a:pPr>
            <a:r>
              <a:rPr lang="en-US" sz="3600" dirty="0">
                <a:solidFill>
                  <a:schemeClr val="bg1"/>
                </a:solidFill>
              </a:rPr>
              <a:t>When binding only what God binds, not thinking beyond what is written, speaking only as the oracles of God, and speaking only by faith which comes from hearing God’s word, we cannot bind the specific boundary line of the knee (as the place the thigh ends) as a distinct line for modest attire.</a:t>
            </a:r>
          </a:p>
        </p:txBody>
      </p:sp>
    </p:spTree>
    <p:extLst>
      <p:ext uri="{BB962C8B-B14F-4D97-AF65-F5344CB8AC3E}">
        <p14:creationId xmlns:p14="http://schemas.microsoft.com/office/powerpoint/2010/main" val="152027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2288F-71E6-C2FD-6AF5-D64DB20E71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6E9EFCB-25CC-FDA9-06C8-8917BEF71E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852FA3-7433-8E39-F330-1C55197C2C97}"/>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Scriptural Standard of Modesty</a:t>
            </a:r>
          </a:p>
        </p:txBody>
      </p:sp>
      <p:sp>
        <p:nvSpPr>
          <p:cNvPr id="3" name="Content Placeholder 2">
            <a:extLst>
              <a:ext uri="{FF2B5EF4-FFF2-40B4-BE49-F238E27FC236}">
                <a16:creationId xmlns:a16="http://schemas.microsoft.com/office/drawing/2014/main" id="{52B2083B-38F9-E623-B675-227CEC305AF7}"/>
              </a:ext>
            </a:extLst>
          </p:cNvPr>
          <p:cNvSpPr>
            <a:spLocks noGrp="1"/>
          </p:cNvSpPr>
          <p:nvPr>
            <p:ph idx="1"/>
          </p:nvPr>
        </p:nvSpPr>
        <p:spPr>
          <a:xfrm>
            <a:off x="4409162" y="1575594"/>
            <a:ext cx="7415408" cy="4944693"/>
          </a:xfrm>
        </p:spPr>
        <p:txBody>
          <a:bodyPr>
            <a:noAutofit/>
          </a:bodyPr>
          <a:lstStyle/>
          <a:p>
            <a:pPr marL="0" indent="0">
              <a:buNone/>
            </a:pPr>
            <a:r>
              <a:rPr lang="en-US" sz="4000" b="1" dirty="0">
                <a:solidFill>
                  <a:schemeClr val="bg1"/>
                </a:solidFill>
              </a:rPr>
              <a:t>We must still dress modestly, and modesty has a standard. </a:t>
            </a:r>
            <a:r>
              <a:rPr lang="en-US" sz="3600" dirty="0">
                <a:solidFill>
                  <a:schemeClr val="bg1"/>
                </a:solidFill>
              </a:rPr>
              <a:t>(</a:t>
            </a:r>
            <a:r>
              <a:rPr lang="en-US" sz="3600" dirty="0">
                <a:solidFill>
                  <a:srgbClr val="FFC000"/>
                </a:solidFill>
              </a:rPr>
              <a:t>cf. 1 Tim. 2:9-10; 2 Tim. 3:16-17</a:t>
            </a:r>
            <a:r>
              <a:rPr lang="en-US" sz="3600" dirty="0">
                <a:solidFill>
                  <a:schemeClr val="bg1"/>
                </a:solidFill>
              </a:rPr>
              <a:t>)</a:t>
            </a:r>
          </a:p>
          <a:p>
            <a:r>
              <a:rPr lang="en-US" sz="3600" dirty="0">
                <a:solidFill>
                  <a:schemeClr val="bg1"/>
                </a:solidFill>
              </a:rPr>
              <a:t>General principles of scripture must be honestly and consistently applied regardless of specifically drawn lines. (EX: filthy language)</a:t>
            </a:r>
            <a:endParaRPr lang="en-US" sz="3200" dirty="0">
              <a:solidFill>
                <a:schemeClr val="bg1"/>
              </a:solidFill>
            </a:endParaRPr>
          </a:p>
        </p:txBody>
      </p:sp>
    </p:spTree>
    <p:extLst>
      <p:ext uri="{BB962C8B-B14F-4D97-AF65-F5344CB8AC3E}">
        <p14:creationId xmlns:p14="http://schemas.microsoft.com/office/powerpoint/2010/main" val="2655898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16979-CF0E-3C9D-59EF-956A68C77B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EC89DD-8683-F73D-E9D3-A3E55BAB4A6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C34953-C71B-C9F1-01E7-7C60570F724D}"/>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Scriptural Standard of Modesty</a:t>
            </a:r>
          </a:p>
        </p:txBody>
      </p:sp>
      <p:sp>
        <p:nvSpPr>
          <p:cNvPr id="3" name="Content Placeholder 2">
            <a:extLst>
              <a:ext uri="{FF2B5EF4-FFF2-40B4-BE49-F238E27FC236}">
                <a16:creationId xmlns:a16="http://schemas.microsoft.com/office/drawing/2014/main" id="{F2F4C772-DF30-E78E-EF70-B3F02F68DE37}"/>
              </a:ext>
            </a:extLst>
          </p:cNvPr>
          <p:cNvSpPr>
            <a:spLocks noGrp="1"/>
          </p:cNvSpPr>
          <p:nvPr>
            <p:ph idx="1"/>
          </p:nvPr>
        </p:nvSpPr>
        <p:spPr>
          <a:xfrm>
            <a:off x="4409162" y="1575594"/>
            <a:ext cx="7415408" cy="4944693"/>
          </a:xfrm>
        </p:spPr>
        <p:txBody>
          <a:bodyPr>
            <a:noAutofit/>
          </a:bodyPr>
          <a:lstStyle/>
          <a:p>
            <a:r>
              <a:rPr lang="en-US" sz="4000" b="1" dirty="0">
                <a:solidFill>
                  <a:schemeClr val="bg1"/>
                </a:solidFill>
              </a:rPr>
              <a:t>Holiness </a:t>
            </a:r>
            <a:r>
              <a:rPr lang="en-US" sz="3600" dirty="0">
                <a:solidFill>
                  <a:schemeClr val="bg1"/>
                </a:solidFill>
              </a:rPr>
              <a:t>(</a:t>
            </a:r>
            <a:r>
              <a:rPr lang="en-US" sz="3600" dirty="0">
                <a:solidFill>
                  <a:srgbClr val="FFC000"/>
                </a:solidFill>
              </a:rPr>
              <a:t>1 Peter 1:15-16; Romans 12:1-2</a:t>
            </a:r>
            <a:r>
              <a:rPr lang="en-US" sz="3600" dirty="0">
                <a:solidFill>
                  <a:schemeClr val="bg1"/>
                </a:solidFill>
              </a:rPr>
              <a:t>)</a:t>
            </a:r>
          </a:p>
          <a:p>
            <a:r>
              <a:rPr lang="en-US" sz="4000" b="1" dirty="0">
                <a:solidFill>
                  <a:schemeClr val="bg1"/>
                </a:solidFill>
              </a:rPr>
              <a:t>Brotherly Love </a:t>
            </a:r>
            <a:r>
              <a:rPr lang="en-US" sz="3600" dirty="0">
                <a:solidFill>
                  <a:schemeClr val="bg1"/>
                </a:solidFill>
              </a:rPr>
              <a:t>(</a:t>
            </a:r>
            <a:r>
              <a:rPr lang="en-US" sz="3600" dirty="0">
                <a:solidFill>
                  <a:srgbClr val="FFC000"/>
                </a:solidFill>
              </a:rPr>
              <a:t>Matthew 5:27-30; 18:6-7; Romans 13:8-14</a:t>
            </a:r>
            <a:r>
              <a:rPr lang="en-US" sz="3600" dirty="0">
                <a:solidFill>
                  <a:schemeClr val="bg1"/>
                </a:solidFill>
              </a:rPr>
              <a:t>)</a:t>
            </a:r>
          </a:p>
          <a:p>
            <a:r>
              <a:rPr lang="en-US" sz="4000" b="1" dirty="0">
                <a:solidFill>
                  <a:schemeClr val="bg1"/>
                </a:solidFill>
              </a:rPr>
              <a:t>Honoring Marriage </a:t>
            </a:r>
            <a:r>
              <a:rPr lang="en-US" sz="3600" dirty="0">
                <a:solidFill>
                  <a:schemeClr val="bg1"/>
                </a:solidFill>
              </a:rPr>
              <a:t>(</a:t>
            </a:r>
            <a:r>
              <a:rPr lang="en-US" sz="3600" dirty="0">
                <a:solidFill>
                  <a:srgbClr val="FFC000"/>
                </a:solidFill>
              </a:rPr>
              <a:t>Hebrews 13:4; 1 Corinthians 7:3-4</a:t>
            </a:r>
            <a:r>
              <a:rPr lang="en-US" sz="3600" dirty="0">
                <a:solidFill>
                  <a:schemeClr val="bg1"/>
                </a:solidFill>
              </a:rPr>
              <a:t>)</a:t>
            </a:r>
          </a:p>
          <a:p>
            <a:r>
              <a:rPr lang="en-US" sz="4000" b="1" dirty="0">
                <a:solidFill>
                  <a:schemeClr val="bg1"/>
                </a:solidFill>
              </a:rPr>
              <a:t>Purity </a:t>
            </a:r>
            <a:r>
              <a:rPr lang="en-US" sz="3600" dirty="0">
                <a:solidFill>
                  <a:schemeClr val="bg1"/>
                </a:solidFill>
              </a:rPr>
              <a:t>(</a:t>
            </a:r>
            <a:r>
              <a:rPr lang="en-US" sz="3600" dirty="0">
                <a:solidFill>
                  <a:srgbClr val="FFC000"/>
                </a:solidFill>
              </a:rPr>
              <a:t>1 Peter 3:1-4; Romans 13:13; Galatians 5:19; 1 Peter 4:3; Colossians 3:5-7</a:t>
            </a:r>
            <a:r>
              <a:rPr lang="en-US" sz="36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701159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4CF8-CFDF-B136-1555-0741396407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4D30F4-84E7-4ED5-C29A-A60485CA64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93243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978FE2-4B23-A6F0-7423-2319744FA0A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11A019-30C8-3D31-EBF8-BA228BBD4B90}"/>
              </a:ext>
            </a:extLst>
          </p:cNvPr>
          <p:cNvSpPr>
            <a:spLocks noGrp="1"/>
          </p:cNvSpPr>
          <p:nvPr>
            <p:ph type="title"/>
          </p:nvPr>
        </p:nvSpPr>
        <p:spPr>
          <a:xfrm>
            <a:off x="4409162" y="250031"/>
            <a:ext cx="7415408" cy="1325563"/>
          </a:xfrm>
        </p:spPr>
        <p:txBody>
          <a:bodyPr>
            <a:normAutofit/>
          </a:bodyPr>
          <a:lstStyle/>
          <a:p>
            <a:pPr algn="r"/>
            <a:r>
              <a:rPr lang="en-US" sz="4800" b="1" dirty="0">
                <a:solidFill>
                  <a:schemeClr val="bg1"/>
                </a:solidFill>
              </a:rPr>
              <a:t>God’s Call to Modesty</a:t>
            </a:r>
          </a:p>
        </p:txBody>
      </p:sp>
      <p:sp>
        <p:nvSpPr>
          <p:cNvPr id="3" name="Content Placeholder 2">
            <a:extLst>
              <a:ext uri="{FF2B5EF4-FFF2-40B4-BE49-F238E27FC236}">
                <a16:creationId xmlns:a16="http://schemas.microsoft.com/office/drawing/2014/main" id="{413D27E8-CAD4-2444-C9F9-BAF011516965}"/>
              </a:ext>
            </a:extLst>
          </p:cNvPr>
          <p:cNvSpPr>
            <a:spLocks noGrp="1"/>
          </p:cNvSpPr>
          <p:nvPr>
            <p:ph idx="1"/>
          </p:nvPr>
        </p:nvSpPr>
        <p:spPr>
          <a:xfrm>
            <a:off x="4409162" y="1737943"/>
            <a:ext cx="7415408" cy="4782344"/>
          </a:xfrm>
        </p:spPr>
        <p:txBody>
          <a:bodyPr>
            <a:normAutofit lnSpcReduction="10000"/>
          </a:bodyPr>
          <a:lstStyle/>
          <a:p>
            <a:pPr marL="0" indent="0">
              <a:buNone/>
            </a:pPr>
            <a:r>
              <a:rPr lang="en-US" sz="4000" b="1" dirty="0">
                <a:solidFill>
                  <a:schemeClr val="bg1"/>
                </a:solidFill>
              </a:rPr>
              <a:t>God Calls His Children to Modesty</a:t>
            </a:r>
          </a:p>
          <a:p>
            <a:pPr>
              <a:buClr>
                <a:schemeClr val="bg1"/>
              </a:buClr>
            </a:pPr>
            <a:r>
              <a:rPr lang="en-US" sz="3600" dirty="0">
                <a:solidFill>
                  <a:srgbClr val="FFC000"/>
                </a:solidFill>
              </a:rPr>
              <a:t>1 Timothy 2:9-10 </a:t>
            </a:r>
            <a:r>
              <a:rPr lang="en-US" sz="3600" dirty="0">
                <a:solidFill>
                  <a:schemeClr val="bg1"/>
                </a:solidFill>
              </a:rPr>
              <a:t>– behavior proper for a </a:t>
            </a:r>
            <a:r>
              <a:rPr lang="en-US" sz="3600" i="1" dirty="0">
                <a:solidFill>
                  <a:schemeClr val="bg1"/>
                </a:solidFill>
              </a:rPr>
              <a:t>“making a claim” </a:t>
            </a:r>
            <a:r>
              <a:rPr lang="en-US" sz="3600" dirty="0">
                <a:solidFill>
                  <a:schemeClr val="bg1"/>
                </a:solidFill>
              </a:rPr>
              <a:t>(NASB) to godliness.</a:t>
            </a:r>
          </a:p>
          <a:p>
            <a:r>
              <a:rPr lang="en-US" sz="3600" b="1" dirty="0">
                <a:solidFill>
                  <a:schemeClr val="bg1"/>
                </a:solidFill>
              </a:rPr>
              <a:t>Modest</a:t>
            </a:r>
            <a:r>
              <a:rPr lang="en-US" sz="3600" dirty="0">
                <a:solidFill>
                  <a:schemeClr val="bg1"/>
                </a:solidFill>
              </a:rPr>
              <a:t> – </a:t>
            </a:r>
            <a:r>
              <a:rPr lang="en-US" sz="3600" i="1" dirty="0" err="1">
                <a:solidFill>
                  <a:schemeClr val="bg1"/>
                </a:solidFill>
              </a:rPr>
              <a:t>kosmios</a:t>
            </a:r>
            <a:r>
              <a:rPr lang="en-US" sz="3600" dirty="0">
                <a:solidFill>
                  <a:schemeClr val="bg1"/>
                </a:solidFill>
              </a:rPr>
              <a:t> – orderly, i.e. decorous: — of good behavior, modest. (Strong) (</a:t>
            </a:r>
            <a:r>
              <a:rPr lang="en-US" sz="3600" dirty="0">
                <a:solidFill>
                  <a:srgbClr val="FFC000"/>
                </a:solidFill>
              </a:rPr>
              <a:t>cf. 1 Tim. 3:2 </a:t>
            </a:r>
            <a:r>
              <a:rPr lang="en-US" sz="3600" dirty="0">
                <a:solidFill>
                  <a:schemeClr val="bg1"/>
                </a:solidFill>
              </a:rPr>
              <a:t>– </a:t>
            </a:r>
            <a:r>
              <a:rPr lang="en-US" sz="3600" i="1" dirty="0">
                <a:solidFill>
                  <a:schemeClr val="bg1"/>
                </a:solidFill>
              </a:rPr>
              <a:t>“good behavior”</a:t>
            </a:r>
            <a:r>
              <a:rPr lang="en-US" sz="3600" dirty="0">
                <a:solidFill>
                  <a:schemeClr val="bg1"/>
                </a:solidFill>
              </a:rPr>
              <a:t>)</a:t>
            </a:r>
          </a:p>
        </p:txBody>
      </p:sp>
    </p:spTree>
    <p:extLst>
      <p:ext uri="{BB962C8B-B14F-4D97-AF65-F5344CB8AC3E}">
        <p14:creationId xmlns:p14="http://schemas.microsoft.com/office/powerpoint/2010/main" val="3523576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04C6-B67E-495B-1E9E-A5D97C10B5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C065A0-DFBE-4C83-1D8D-7B09639922E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96DAC6-5C54-D77C-3184-EC41B1FF02A5}"/>
              </a:ext>
            </a:extLst>
          </p:cNvPr>
          <p:cNvSpPr>
            <a:spLocks noGrp="1"/>
          </p:cNvSpPr>
          <p:nvPr>
            <p:ph type="title"/>
          </p:nvPr>
        </p:nvSpPr>
        <p:spPr>
          <a:xfrm>
            <a:off x="4409162" y="250031"/>
            <a:ext cx="7415408" cy="1325563"/>
          </a:xfrm>
        </p:spPr>
        <p:txBody>
          <a:bodyPr>
            <a:normAutofit/>
          </a:bodyPr>
          <a:lstStyle/>
          <a:p>
            <a:pPr algn="r"/>
            <a:r>
              <a:rPr lang="en-US" sz="4800" b="1" dirty="0">
                <a:solidFill>
                  <a:schemeClr val="bg1"/>
                </a:solidFill>
              </a:rPr>
              <a:t>God’s Call to Modesty</a:t>
            </a:r>
          </a:p>
        </p:txBody>
      </p:sp>
      <p:sp>
        <p:nvSpPr>
          <p:cNvPr id="3" name="Content Placeholder 2">
            <a:extLst>
              <a:ext uri="{FF2B5EF4-FFF2-40B4-BE49-F238E27FC236}">
                <a16:creationId xmlns:a16="http://schemas.microsoft.com/office/drawing/2014/main" id="{B4F60888-5F80-97FF-4369-247257D1390E}"/>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Modesty is Orderliness of the Heart Expressed Outwardly</a:t>
            </a:r>
          </a:p>
          <a:p>
            <a:pPr>
              <a:buClr>
                <a:schemeClr val="bg1"/>
              </a:buClr>
            </a:pPr>
            <a:r>
              <a:rPr lang="en-US" sz="3600" dirty="0">
                <a:solidFill>
                  <a:srgbClr val="FFC000"/>
                </a:solidFill>
              </a:rPr>
              <a:t>Romans 12:1-2 </a:t>
            </a:r>
            <a:r>
              <a:rPr lang="en-US" sz="3600" dirty="0">
                <a:solidFill>
                  <a:schemeClr val="bg1"/>
                </a:solidFill>
              </a:rPr>
              <a:t>– not conformed, transformed.</a:t>
            </a:r>
          </a:p>
          <a:p>
            <a:pPr>
              <a:buClr>
                <a:schemeClr val="bg1"/>
              </a:buClr>
            </a:pPr>
            <a:r>
              <a:rPr lang="en-US" sz="3600" dirty="0">
                <a:solidFill>
                  <a:srgbClr val="FFC000"/>
                </a:solidFill>
              </a:rPr>
              <a:t>John 3:3-8 </a:t>
            </a:r>
            <a:r>
              <a:rPr lang="en-US" sz="3600" dirty="0">
                <a:solidFill>
                  <a:schemeClr val="bg1"/>
                </a:solidFill>
              </a:rPr>
              <a:t>– spiritual but shown.</a:t>
            </a:r>
          </a:p>
          <a:p>
            <a:pPr>
              <a:buClr>
                <a:schemeClr val="bg1"/>
              </a:buClr>
            </a:pPr>
            <a:r>
              <a:rPr lang="en-US" sz="3600" dirty="0">
                <a:solidFill>
                  <a:srgbClr val="FFC000"/>
                </a:solidFill>
              </a:rPr>
              <a:t>1 Timothy 2:9-10 </a:t>
            </a:r>
            <a:r>
              <a:rPr lang="en-US" sz="3600" dirty="0">
                <a:solidFill>
                  <a:schemeClr val="bg1"/>
                </a:solidFill>
              </a:rPr>
              <a:t>– modest, propriety, moderation.</a:t>
            </a:r>
          </a:p>
          <a:p>
            <a:pPr>
              <a:buClr>
                <a:schemeClr val="bg1"/>
              </a:buClr>
            </a:pPr>
            <a:r>
              <a:rPr lang="en-US" sz="3600" dirty="0">
                <a:solidFill>
                  <a:schemeClr val="bg1"/>
                </a:solidFill>
              </a:rPr>
              <a:t>Inward renewal shown outward.</a:t>
            </a:r>
          </a:p>
        </p:txBody>
      </p:sp>
    </p:spTree>
    <p:extLst>
      <p:ext uri="{BB962C8B-B14F-4D97-AF65-F5344CB8AC3E}">
        <p14:creationId xmlns:p14="http://schemas.microsoft.com/office/powerpoint/2010/main" val="4126784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174CF-A17D-BDCB-40C8-3643E83E7B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27267E-FBE1-E77A-C2A6-808C97E9F9C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AE803B-D132-DD96-4C0D-BF6A364577FD}"/>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D35A3D83-A4EA-0E03-730C-16FADF8850CC}"/>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Identified Lines?</a:t>
            </a:r>
          </a:p>
          <a:p>
            <a:pPr>
              <a:buClr>
                <a:schemeClr val="bg1"/>
              </a:buClr>
            </a:pPr>
            <a:r>
              <a:rPr lang="en-US" sz="3600" dirty="0">
                <a:solidFill>
                  <a:srgbClr val="FFC000"/>
                </a:solidFill>
              </a:rPr>
              <a:t>Exodus 28:42; Isaiah 47:2-3 </a:t>
            </a:r>
            <a:r>
              <a:rPr lang="en-US" sz="3600" dirty="0">
                <a:solidFill>
                  <a:schemeClr val="bg1"/>
                </a:solidFill>
              </a:rPr>
              <a:t>– do these identify bodily lines for modesty?</a:t>
            </a:r>
          </a:p>
          <a:p>
            <a:pPr>
              <a:buClr>
                <a:schemeClr val="bg1"/>
              </a:buClr>
            </a:pPr>
            <a:r>
              <a:rPr lang="en-US" sz="3600" dirty="0">
                <a:solidFill>
                  <a:schemeClr val="bg1"/>
                </a:solidFill>
              </a:rPr>
              <a:t>Argument:</a:t>
            </a:r>
          </a:p>
          <a:p>
            <a:pPr lvl="1">
              <a:buClr>
                <a:schemeClr val="bg1"/>
              </a:buClr>
            </a:pPr>
            <a:r>
              <a:rPr lang="en-US" sz="3600" dirty="0">
                <a:solidFill>
                  <a:schemeClr val="bg1"/>
                </a:solidFill>
              </a:rPr>
              <a:t>Nakedness must be covered.</a:t>
            </a:r>
          </a:p>
          <a:p>
            <a:pPr lvl="1">
              <a:buClr>
                <a:schemeClr val="bg1"/>
              </a:buClr>
            </a:pPr>
            <a:r>
              <a:rPr lang="en-US" sz="3600" dirty="0">
                <a:solidFill>
                  <a:schemeClr val="bg1"/>
                </a:solidFill>
              </a:rPr>
              <a:t>The thigh is nakedness.</a:t>
            </a:r>
          </a:p>
          <a:p>
            <a:pPr lvl="1">
              <a:buClr>
                <a:schemeClr val="bg1"/>
              </a:buClr>
            </a:pPr>
            <a:r>
              <a:rPr lang="en-US" sz="3600" dirty="0">
                <a:solidFill>
                  <a:schemeClr val="bg1"/>
                </a:solidFill>
              </a:rPr>
              <a:t>The thigh must be fully covered.</a:t>
            </a:r>
          </a:p>
        </p:txBody>
      </p:sp>
    </p:spTree>
    <p:extLst>
      <p:ext uri="{BB962C8B-B14F-4D97-AF65-F5344CB8AC3E}">
        <p14:creationId xmlns:p14="http://schemas.microsoft.com/office/powerpoint/2010/main" val="2888454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5D28-60A1-BF2B-207C-E24FBB7D5D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7E8239-243D-6B02-011A-FFE7D735263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88FF38-4B42-DB18-55BE-5DEB5AC46D3C}"/>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86C28A27-52CA-2AAA-D6E9-43FADA908A0E}"/>
              </a:ext>
            </a:extLst>
          </p:cNvPr>
          <p:cNvSpPr>
            <a:spLocks noGrp="1"/>
          </p:cNvSpPr>
          <p:nvPr>
            <p:ph idx="1"/>
          </p:nvPr>
        </p:nvSpPr>
        <p:spPr>
          <a:xfrm>
            <a:off x="4409162" y="1737943"/>
            <a:ext cx="7415408" cy="4782344"/>
          </a:xfrm>
        </p:spPr>
        <p:txBody>
          <a:bodyPr>
            <a:normAutofit fontScale="92500" lnSpcReduction="20000"/>
          </a:bodyPr>
          <a:lstStyle/>
          <a:p>
            <a:pPr marL="0" indent="0">
              <a:buNone/>
            </a:pPr>
            <a:r>
              <a:rPr lang="en-US" sz="4300" b="1" dirty="0">
                <a:solidFill>
                  <a:schemeClr val="bg1"/>
                </a:solidFill>
              </a:rPr>
              <a:t>Identified Lines?</a:t>
            </a:r>
          </a:p>
          <a:p>
            <a:pPr>
              <a:buClr>
                <a:schemeClr val="bg1"/>
              </a:buClr>
            </a:pPr>
            <a:r>
              <a:rPr lang="en-US" sz="3900" dirty="0">
                <a:solidFill>
                  <a:srgbClr val="FFC000"/>
                </a:solidFill>
              </a:rPr>
              <a:t>Exodus 28:42; Isaiah 47:2-3 </a:t>
            </a:r>
            <a:r>
              <a:rPr lang="en-US" sz="3900" dirty="0">
                <a:solidFill>
                  <a:schemeClr val="bg1"/>
                </a:solidFill>
              </a:rPr>
              <a:t>– do these identify bodily lines for modesty?</a:t>
            </a:r>
          </a:p>
          <a:p>
            <a:pPr>
              <a:buClr>
                <a:schemeClr val="bg1"/>
              </a:buClr>
            </a:pPr>
            <a:r>
              <a:rPr lang="en-US" sz="3900" dirty="0">
                <a:solidFill>
                  <a:schemeClr val="bg1"/>
                </a:solidFill>
              </a:rPr>
              <a:t>Do these refer to the “thigh” as the part of the body from the hip to the knee?</a:t>
            </a:r>
          </a:p>
          <a:p>
            <a:pPr>
              <a:buClr>
                <a:schemeClr val="bg1"/>
              </a:buClr>
            </a:pPr>
            <a:r>
              <a:rPr lang="en-US" sz="3900" dirty="0">
                <a:solidFill>
                  <a:schemeClr val="bg1"/>
                </a:solidFill>
              </a:rPr>
              <a:t>To draw the line by faith (</a:t>
            </a:r>
            <a:r>
              <a:rPr lang="en-US" sz="3900" dirty="0">
                <a:solidFill>
                  <a:srgbClr val="FFC000"/>
                </a:solidFill>
              </a:rPr>
              <a:t>cf. Rom. 10:17</a:t>
            </a:r>
            <a:r>
              <a:rPr lang="en-US" sz="3900" dirty="0">
                <a:solidFill>
                  <a:schemeClr val="bg1"/>
                </a:solidFill>
              </a:rPr>
              <a:t>) the word must mean “thigh” in the way we mean “thigh.”</a:t>
            </a:r>
          </a:p>
        </p:txBody>
      </p:sp>
    </p:spTree>
    <p:extLst>
      <p:ext uri="{BB962C8B-B14F-4D97-AF65-F5344CB8AC3E}">
        <p14:creationId xmlns:p14="http://schemas.microsoft.com/office/powerpoint/2010/main" val="868253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5C71-337C-F668-3E34-14545AA3C4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42A216-2C77-F0B3-64CC-29F5C2D74F4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F22F3-0596-0745-82A3-9CD0FEEFCC9F}"/>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FC9A75D9-CFB0-22F6-EDF2-1577BF639A15}"/>
              </a:ext>
            </a:extLst>
          </p:cNvPr>
          <p:cNvSpPr>
            <a:spLocks noGrp="1"/>
          </p:cNvSpPr>
          <p:nvPr>
            <p:ph idx="1"/>
          </p:nvPr>
        </p:nvSpPr>
        <p:spPr>
          <a:xfrm>
            <a:off x="4409162" y="1737943"/>
            <a:ext cx="7415408" cy="4782344"/>
          </a:xfrm>
        </p:spPr>
        <p:txBody>
          <a:bodyPr>
            <a:normAutofit fontScale="55000" lnSpcReduction="20000"/>
          </a:bodyPr>
          <a:lstStyle/>
          <a:p>
            <a:pPr marL="0" indent="0">
              <a:buNone/>
            </a:pPr>
            <a:r>
              <a:rPr lang="en-US" sz="7300" b="1" dirty="0">
                <a:solidFill>
                  <a:schemeClr val="bg1"/>
                </a:solidFill>
              </a:rPr>
              <a:t>Testing the Terminology </a:t>
            </a:r>
            <a:r>
              <a:rPr lang="en-US" sz="8000" i="1" dirty="0">
                <a:solidFill>
                  <a:schemeClr val="bg1"/>
                </a:solidFill>
              </a:rPr>
              <a:t>(</a:t>
            </a:r>
            <a:r>
              <a:rPr lang="en-US" sz="8000" i="1" dirty="0" err="1">
                <a:solidFill>
                  <a:schemeClr val="bg1"/>
                </a:solidFill>
              </a:rPr>
              <a:t>yarek</a:t>
            </a:r>
            <a:r>
              <a:rPr lang="en-US" sz="8000" i="1" dirty="0">
                <a:solidFill>
                  <a:schemeClr val="bg1"/>
                </a:solidFill>
              </a:rPr>
              <a:t>)</a:t>
            </a:r>
            <a:endParaRPr lang="en-US" sz="7300" b="1" dirty="0">
              <a:solidFill>
                <a:schemeClr val="bg1"/>
              </a:solidFill>
            </a:endParaRPr>
          </a:p>
          <a:p>
            <a:pPr>
              <a:buClr>
                <a:schemeClr val="bg1"/>
              </a:buClr>
            </a:pPr>
            <a:r>
              <a:rPr lang="en-US" sz="6500" dirty="0">
                <a:solidFill>
                  <a:srgbClr val="FFC000"/>
                </a:solidFill>
              </a:rPr>
              <a:t>Exodus 28:42 </a:t>
            </a:r>
            <a:r>
              <a:rPr lang="en-US" sz="6500" dirty="0">
                <a:solidFill>
                  <a:schemeClr val="bg1"/>
                </a:solidFill>
              </a:rPr>
              <a:t>– </a:t>
            </a:r>
            <a:r>
              <a:rPr lang="en-US" sz="6500" i="1" dirty="0">
                <a:solidFill>
                  <a:schemeClr val="bg1"/>
                </a:solidFill>
              </a:rPr>
              <a:t>“thigh,” </a:t>
            </a:r>
            <a:r>
              <a:rPr lang="en-US" sz="6500" i="1" dirty="0" err="1">
                <a:solidFill>
                  <a:schemeClr val="bg1"/>
                </a:solidFill>
              </a:rPr>
              <a:t>yarek</a:t>
            </a:r>
            <a:r>
              <a:rPr lang="en-US" sz="6500" i="1" dirty="0">
                <a:solidFill>
                  <a:schemeClr val="bg1"/>
                </a:solidFill>
              </a:rPr>
              <a:t> </a:t>
            </a:r>
            <a:r>
              <a:rPr lang="en-US" sz="6500" dirty="0">
                <a:solidFill>
                  <a:schemeClr val="bg1"/>
                </a:solidFill>
              </a:rPr>
              <a:t>(34x in 32 verses) </a:t>
            </a:r>
          </a:p>
          <a:p>
            <a:pPr marL="228600" lvl="2">
              <a:spcBef>
                <a:spcPts val="1000"/>
              </a:spcBef>
              <a:buClr>
                <a:schemeClr val="bg1"/>
              </a:buClr>
            </a:pPr>
            <a:r>
              <a:rPr lang="en-US" sz="6500" dirty="0">
                <a:solidFill>
                  <a:schemeClr val="bg1"/>
                </a:solidFill>
              </a:rPr>
              <a:t>“thigh, loin, side, base; (1) thigh (1a) outside of thigh, where sword was worn; (1b) thigh = loins, as seat of procreative power” (BDB)</a:t>
            </a:r>
          </a:p>
          <a:p>
            <a:pPr marL="228600" lvl="2">
              <a:spcBef>
                <a:spcPts val="1000"/>
              </a:spcBef>
              <a:buClr>
                <a:schemeClr val="bg1"/>
              </a:buClr>
            </a:pPr>
            <a:r>
              <a:rPr lang="en-US" sz="6500" dirty="0">
                <a:solidFill>
                  <a:schemeClr val="bg1"/>
                </a:solidFill>
              </a:rPr>
              <a:t>“(1) the fleshy part of the upper thigh…area of genitals, touched during uttering an oath” (HALOT) </a:t>
            </a:r>
          </a:p>
        </p:txBody>
      </p:sp>
    </p:spTree>
    <p:extLst>
      <p:ext uri="{BB962C8B-B14F-4D97-AF65-F5344CB8AC3E}">
        <p14:creationId xmlns:p14="http://schemas.microsoft.com/office/powerpoint/2010/main" val="3074134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B31E-3454-22D4-8CF7-B4639AD2B0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FBF776-1E36-785D-044D-5D94C532E3E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F004BE-51FE-6A34-8620-ED9CA1284E07}"/>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FE44230E-8CB4-F6EE-61F2-C7E72532FA7E}"/>
              </a:ext>
            </a:extLst>
          </p:cNvPr>
          <p:cNvSpPr>
            <a:spLocks noGrp="1"/>
          </p:cNvSpPr>
          <p:nvPr>
            <p:ph idx="1"/>
          </p:nvPr>
        </p:nvSpPr>
        <p:spPr>
          <a:xfrm>
            <a:off x="4409162" y="1737943"/>
            <a:ext cx="7415408" cy="4782344"/>
          </a:xfrm>
        </p:spPr>
        <p:txBody>
          <a:bodyPr>
            <a:normAutofit/>
          </a:bodyPr>
          <a:lstStyle/>
          <a:p>
            <a:pPr marL="0" indent="0">
              <a:buNone/>
            </a:pPr>
            <a:r>
              <a:rPr lang="en-US" sz="4000" b="1" dirty="0">
                <a:solidFill>
                  <a:schemeClr val="bg1"/>
                </a:solidFill>
              </a:rPr>
              <a:t>Testing the Terminology </a:t>
            </a:r>
            <a:r>
              <a:rPr lang="en-US" sz="4000" i="1" dirty="0">
                <a:solidFill>
                  <a:schemeClr val="bg1"/>
                </a:solidFill>
              </a:rPr>
              <a:t>(</a:t>
            </a:r>
            <a:r>
              <a:rPr lang="en-US" sz="4000" i="1" dirty="0" err="1">
                <a:solidFill>
                  <a:schemeClr val="bg1"/>
                </a:solidFill>
              </a:rPr>
              <a:t>yarek</a:t>
            </a:r>
            <a:r>
              <a:rPr lang="en-US" sz="4000" i="1" dirty="0">
                <a:solidFill>
                  <a:schemeClr val="bg1"/>
                </a:solidFill>
              </a:rPr>
              <a:t>)</a:t>
            </a:r>
            <a:endParaRPr lang="en-US" sz="4000" b="1" dirty="0">
              <a:solidFill>
                <a:schemeClr val="bg1"/>
              </a:solidFill>
            </a:endParaRPr>
          </a:p>
          <a:p>
            <a:pPr>
              <a:buClr>
                <a:schemeClr val="bg1"/>
              </a:buClr>
            </a:pPr>
            <a:r>
              <a:rPr lang="en-US" sz="3600" dirty="0">
                <a:solidFill>
                  <a:srgbClr val="FFC000"/>
                </a:solidFill>
              </a:rPr>
              <a:t>Exodus 28:42 </a:t>
            </a:r>
            <a:r>
              <a:rPr lang="en-US" sz="3600" dirty="0">
                <a:solidFill>
                  <a:schemeClr val="bg1"/>
                </a:solidFill>
              </a:rPr>
              <a:t>– </a:t>
            </a:r>
            <a:r>
              <a:rPr lang="en-US" sz="3600" i="1" dirty="0">
                <a:solidFill>
                  <a:schemeClr val="bg1"/>
                </a:solidFill>
              </a:rPr>
              <a:t>“thigh,” </a:t>
            </a:r>
            <a:r>
              <a:rPr lang="en-US" sz="3600" i="1" dirty="0" err="1">
                <a:solidFill>
                  <a:schemeClr val="bg1"/>
                </a:solidFill>
              </a:rPr>
              <a:t>yarek</a:t>
            </a:r>
            <a:r>
              <a:rPr lang="en-US" sz="3600" i="1" dirty="0">
                <a:solidFill>
                  <a:schemeClr val="bg1"/>
                </a:solidFill>
              </a:rPr>
              <a:t> </a:t>
            </a:r>
            <a:r>
              <a:rPr lang="en-US" sz="3600" dirty="0">
                <a:solidFill>
                  <a:schemeClr val="bg1"/>
                </a:solidFill>
              </a:rPr>
              <a:t>(34x in 32 verses) </a:t>
            </a:r>
          </a:p>
          <a:p>
            <a:pPr marL="228600" lvl="2">
              <a:spcBef>
                <a:spcPts val="1000"/>
              </a:spcBef>
              <a:buClr>
                <a:schemeClr val="bg1"/>
              </a:buClr>
            </a:pPr>
            <a:r>
              <a:rPr lang="en-US" sz="3600" dirty="0">
                <a:solidFill>
                  <a:schemeClr val="bg1"/>
                </a:solidFill>
              </a:rPr>
              <a:t>“Thigh, loin, side, base…The thigh stands for man's foundation…and for the source of life.” (TWOT)</a:t>
            </a:r>
          </a:p>
        </p:txBody>
      </p:sp>
    </p:spTree>
    <p:extLst>
      <p:ext uri="{BB962C8B-B14F-4D97-AF65-F5344CB8AC3E}">
        <p14:creationId xmlns:p14="http://schemas.microsoft.com/office/powerpoint/2010/main" val="2560963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9953-8254-424F-64B4-CDDBB56CEA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9048B6-DEC3-99D0-1D6F-9515882F740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5D6EC1-0930-F08E-D216-D61E688C7BAA}"/>
              </a:ext>
            </a:extLst>
          </p:cNvPr>
          <p:cNvSpPr>
            <a:spLocks noGrp="1"/>
          </p:cNvSpPr>
          <p:nvPr>
            <p:ph type="title"/>
          </p:nvPr>
        </p:nvSpPr>
        <p:spPr>
          <a:xfrm>
            <a:off x="4409162" y="250031"/>
            <a:ext cx="7415408" cy="1325563"/>
          </a:xfrm>
        </p:spPr>
        <p:txBody>
          <a:bodyPr>
            <a:normAutofit/>
          </a:bodyPr>
          <a:lstStyle/>
          <a:p>
            <a:pPr algn="r"/>
            <a:r>
              <a:rPr lang="en-US" b="1" dirty="0">
                <a:solidFill>
                  <a:schemeClr val="bg1"/>
                </a:solidFill>
              </a:rPr>
              <a:t>The Terminology of Identified Lines in Modest Attire</a:t>
            </a:r>
          </a:p>
        </p:txBody>
      </p:sp>
      <p:sp>
        <p:nvSpPr>
          <p:cNvPr id="3" name="Content Placeholder 2">
            <a:extLst>
              <a:ext uri="{FF2B5EF4-FFF2-40B4-BE49-F238E27FC236}">
                <a16:creationId xmlns:a16="http://schemas.microsoft.com/office/drawing/2014/main" id="{97BE3BB5-96BE-B941-54E4-ED27E44B60EA}"/>
              </a:ext>
            </a:extLst>
          </p:cNvPr>
          <p:cNvSpPr>
            <a:spLocks noGrp="1"/>
          </p:cNvSpPr>
          <p:nvPr>
            <p:ph idx="1"/>
          </p:nvPr>
        </p:nvSpPr>
        <p:spPr>
          <a:xfrm>
            <a:off x="4409162" y="1737943"/>
            <a:ext cx="7415408" cy="4782344"/>
          </a:xfrm>
        </p:spPr>
        <p:txBody>
          <a:bodyPr>
            <a:normAutofit fontScale="92500" lnSpcReduction="20000"/>
          </a:bodyPr>
          <a:lstStyle/>
          <a:p>
            <a:pPr marL="0" indent="0">
              <a:buNone/>
            </a:pPr>
            <a:r>
              <a:rPr lang="en-US" sz="4300" b="1" dirty="0">
                <a:solidFill>
                  <a:schemeClr val="bg1"/>
                </a:solidFill>
              </a:rPr>
              <a:t>Testing the Terminology </a:t>
            </a:r>
            <a:r>
              <a:rPr lang="en-US" sz="4300" i="1" dirty="0">
                <a:solidFill>
                  <a:schemeClr val="bg1"/>
                </a:solidFill>
              </a:rPr>
              <a:t>(</a:t>
            </a:r>
            <a:r>
              <a:rPr lang="en-US" sz="4300" i="1" dirty="0" err="1">
                <a:solidFill>
                  <a:schemeClr val="bg1"/>
                </a:solidFill>
              </a:rPr>
              <a:t>yarek</a:t>
            </a:r>
            <a:r>
              <a:rPr lang="en-US" sz="4300" i="1" dirty="0">
                <a:solidFill>
                  <a:schemeClr val="bg1"/>
                </a:solidFill>
              </a:rPr>
              <a:t>)</a:t>
            </a:r>
            <a:endParaRPr lang="en-US" sz="4300" b="1" dirty="0">
              <a:solidFill>
                <a:schemeClr val="bg1"/>
              </a:solidFill>
            </a:endParaRPr>
          </a:p>
          <a:p>
            <a:pPr>
              <a:buClr>
                <a:schemeClr val="bg1"/>
              </a:buClr>
            </a:pPr>
            <a:r>
              <a:rPr lang="en-US" sz="3900" dirty="0">
                <a:solidFill>
                  <a:srgbClr val="FFC000"/>
                </a:solidFill>
              </a:rPr>
              <a:t>Exodus 28:42 </a:t>
            </a:r>
            <a:r>
              <a:rPr lang="en-US" sz="3900" dirty="0">
                <a:solidFill>
                  <a:schemeClr val="bg1"/>
                </a:solidFill>
              </a:rPr>
              <a:t>– </a:t>
            </a:r>
            <a:r>
              <a:rPr lang="en-US" sz="3900" i="1" dirty="0">
                <a:solidFill>
                  <a:schemeClr val="bg1"/>
                </a:solidFill>
              </a:rPr>
              <a:t>“thigh,” </a:t>
            </a:r>
            <a:r>
              <a:rPr lang="en-US" sz="3900" i="1" dirty="0" err="1">
                <a:solidFill>
                  <a:schemeClr val="bg1"/>
                </a:solidFill>
              </a:rPr>
              <a:t>yarek</a:t>
            </a:r>
            <a:r>
              <a:rPr lang="en-US" sz="3900" i="1" dirty="0">
                <a:solidFill>
                  <a:schemeClr val="bg1"/>
                </a:solidFill>
              </a:rPr>
              <a:t> </a:t>
            </a:r>
            <a:r>
              <a:rPr lang="en-US" sz="3900" dirty="0">
                <a:solidFill>
                  <a:schemeClr val="bg1"/>
                </a:solidFill>
              </a:rPr>
              <a:t>(34x in 32 verses) </a:t>
            </a:r>
          </a:p>
          <a:p>
            <a:pPr marL="228600" lvl="2">
              <a:spcBef>
                <a:spcPts val="1000"/>
              </a:spcBef>
              <a:buClr>
                <a:schemeClr val="bg1"/>
              </a:buClr>
            </a:pPr>
            <a:r>
              <a:rPr lang="en-US" sz="3900" dirty="0">
                <a:solidFill>
                  <a:schemeClr val="bg1"/>
                </a:solidFill>
              </a:rPr>
              <a:t>“in respect of the parts of the body usually clothed…and especially of the position where a sword is worn…also of the locality of the genital organs, and so by figure of speech to one’s offspring.” (New Bible Dictionary)</a:t>
            </a:r>
          </a:p>
        </p:txBody>
      </p:sp>
    </p:spTree>
    <p:extLst>
      <p:ext uri="{BB962C8B-B14F-4D97-AF65-F5344CB8AC3E}">
        <p14:creationId xmlns:p14="http://schemas.microsoft.com/office/powerpoint/2010/main" val="1826089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1336</Words>
  <Application>Microsoft Macintosh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PowerPoint Presentation</vt:lpstr>
      <vt:lpstr>PowerPoint Presentation</vt:lpstr>
      <vt:lpstr>God’s Call to Modesty</vt:lpstr>
      <vt:lpstr>God’s Call to Modesty</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Terminology of Identified Lines in Modest Attire</vt:lpstr>
      <vt:lpstr>The Scriptural Standard of Modesty</vt:lpstr>
      <vt:lpstr>The Scriptural Standard of Modesty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3</cp:revision>
  <dcterms:created xsi:type="dcterms:W3CDTF">2025-05-24T14:48:53Z</dcterms:created>
  <dcterms:modified xsi:type="dcterms:W3CDTF">2025-05-24T15:44:08Z</dcterms:modified>
</cp:coreProperties>
</file>