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46"/>
  </p:normalViewPr>
  <p:slideViewPr>
    <p:cSldViewPr snapToGrid="0" snapToObjects="1">
      <p:cViewPr varScale="1">
        <p:scale>
          <a:sx n="109" d="100"/>
          <a:sy n="109" d="100"/>
        </p:scale>
        <p:origin x="112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A8A3-EBA4-084F-989D-1A54961F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3696F-5895-6E45-8561-2875753D1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E07B-3B87-2A44-A05B-43E89639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9C7FE-1410-7742-8C7B-6302ABE0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8FBF-FB51-524D-B0BB-0EF3FB4A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ABBB-B79D-494E-A6A8-5BCEB4CF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0DB-0289-9D49-9F60-EF162B27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A98BA-CAA1-2941-8B27-6611080A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5C5E-DF82-3949-A625-2C3693CD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8D370-1250-6544-BF17-1E65FFA2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EFFD9-A2C7-8B45-9F53-52D9C45BC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130A9-D9D3-0646-B3E7-78888B36F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09A8B-F512-314F-A405-CB05CE49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CC59F-5A5B-9A46-AD44-736389F7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993D2-9821-4647-B063-524FBF57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A8D-8059-E440-BC58-9A9FFE72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7B1B-7A1C-244F-8BA1-47525BAB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091B-BD89-FC44-A801-3F23611A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CBD0-7E5A-F84F-8505-68605A5C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51B8A-5E45-114B-BC58-5B21AA99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5D56-28BD-244B-BD88-D8A5ABF8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E4B87-5C60-0D4F-A035-741EBDC2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42F4-B99B-D04F-B36D-8B3EC64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B7C8C-AD9C-C04D-AEF3-7976BE55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51B8-550F-CF46-9C32-4DBDCCD5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6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55EA-29B9-6448-B240-31CDC135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66A8-0065-2040-A466-F06FB10EC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2DEA4-8DFF-0246-87E5-ADCDE509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B3F7F-C879-C745-B73D-0425168D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456CD-9FEB-8248-BB11-255ADC63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714AC-8659-0C4F-8942-BB122D75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95EF-7DF1-984B-A662-36D9BF7F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86911-361C-824F-A4DC-6532A40BC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E531-403F-5A4B-BE31-EBC8DD771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C17FF-0D9F-4047-BF11-AC950B21A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83369-5B7F-CC4A-9FFF-8CB4704F0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7F5A4-9B91-F041-9185-B71F00C9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3EF8E-B5A4-274D-99B7-2F99C6B8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7B562-A748-A04E-942C-C402704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E130-E8A1-1E48-9F3B-8689C0F3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9D248-25F1-1941-AF20-A6A8E443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CC12D-E960-7E4D-AA38-ACEDD5F6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120AE-5FAA-E144-873B-1B0020F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2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212A2-0184-264C-8FD4-56B3EE68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4C9D3-AD4E-814E-9722-2AC597A4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C133-F4AB-224D-9761-1831CBAD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C32D-7250-4B49-86C1-87A6EF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1C6F-3656-9944-99EE-29BEF5FC6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F1CE8-03BC-7645-8E37-B75709D9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C23A-EC30-8844-A1AC-56807DD2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68124-CC0F-6145-806B-C3F605A9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B1175-A1C0-2840-B9BE-6759D5CF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9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0D8B-AF40-B940-896E-1B564258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EDC9B-C6CC-3847-AB57-1D0CDCF78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59524-195C-9242-9CC7-01134E5AF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7D0DC-9D25-7B43-A220-41006104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98F0A-C5D2-3445-8735-21695D1D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B2162-E90E-854A-A319-04C1310E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D4FCE-5D9A-5846-BCE1-7AA33300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9EB88-BB36-ED4E-B9FC-8633CCAAA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28D1-D4D0-6842-945F-58BB9D698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AA11-7CF0-9443-8690-5FB2B0F53936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C1878-9C21-4948-AFE2-C7FF1FCEE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18AE-FD92-D244-8F9B-665310B54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D1FD-67D7-7248-920A-03EC66713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698F-C000-DC43-BD6B-34FE0579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BD125-2EA2-3C4F-AC19-77161B59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B6BA00-3686-824B-A355-3FF80328DF26}"/>
              </a:ext>
            </a:extLst>
          </p:cNvPr>
          <p:cNvGrpSpPr/>
          <p:nvPr/>
        </p:nvGrpSpPr>
        <p:grpSpPr>
          <a:xfrm>
            <a:off x="1" y="1257294"/>
            <a:ext cx="12191999" cy="4343404"/>
            <a:chOff x="1" y="1257292"/>
            <a:chExt cx="12191999" cy="4343404"/>
          </a:xfrm>
        </p:grpSpPr>
        <p:pic>
          <p:nvPicPr>
            <p:cNvPr id="5" name="Picture 4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8D211F1E-CCD0-424A-A43B-938653D2D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48" t="23125" r="22864" b="13541"/>
            <a:stretch/>
          </p:blipFill>
          <p:spPr>
            <a:xfrm>
              <a:off x="2976582" y="1257296"/>
              <a:ext cx="9215418" cy="43434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5A4EA9-2464-184F-A6B4-D854CBE8A907}"/>
                </a:ext>
              </a:extLst>
            </p:cNvPr>
            <p:cNvSpPr/>
            <p:nvPr/>
          </p:nvSpPr>
          <p:spPr>
            <a:xfrm>
              <a:off x="1" y="1257292"/>
              <a:ext cx="2976582" cy="4343400"/>
            </a:xfrm>
            <a:prstGeom prst="rect">
              <a:avLst/>
            </a:prstGeom>
            <a:solidFill>
              <a:srgbClr val="DE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F305F-C0B5-0B42-8CF3-7E6438FB6352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01137">
                  <a:alpha val="68000"/>
                </a:srgbClr>
              </a:gs>
              <a:gs pos="83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3C0A6-4966-03BC-96F5-75E0903C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" y="1277949"/>
            <a:ext cx="7292558" cy="51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4481B-8C57-C449-BF63-BC05DBB465EE}"/>
              </a:ext>
            </a:extLst>
          </p:cNvPr>
          <p:cNvSpPr/>
          <p:nvPr/>
        </p:nvSpPr>
        <p:spPr>
          <a:xfrm>
            <a:off x="-2" y="1257290"/>
            <a:ext cx="12192001" cy="432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202D-4AE6-5345-ABE9-A9B4771AEF82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89000">
                <a:srgbClr val="001137">
                  <a:alpha val="68000"/>
                </a:srgbClr>
              </a:gs>
              <a:gs pos="94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2D7-7C5A-1F46-B66C-89A6180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3" y="1423182"/>
            <a:ext cx="7886699" cy="3990975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1137"/>
                </a:solidFill>
              </a:rPr>
              <a:t>God wants our hearts, not actions devoid of spiritual substance – </a:t>
            </a:r>
            <a:r>
              <a:rPr lang="en-US" sz="3300" i="1" dirty="0">
                <a:solidFill>
                  <a:srgbClr val="001137"/>
                </a:solidFill>
              </a:rPr>
              <a:t>Micah 6:6-8; Psalm 51:16-17</a:t>
            </a:r>
          </a:p>
          <a:p>
            <a:r>
              <a:rPr lang="en-US" sz="3300" dirty="0">
                <a:solidFill>
                  <a:srgbClr val="001137"/>
                </a:solidFill>
              </a:rPr>
              <a:t>Israelites assumed the outward actions covered their sin even though their heart hadn’t changed – </a:t>
            </a:r>
            <a:r>
              <a:rPr lang="en-US" sz="3300" i="1" dirty="0">
                <a:solidFill>
                  <a:srgbClr val="001137"/>
                </a:solidFill>
              </a:rPr>
              <a:t>Jeremiah 7:8-11</a:t>
            </a:r>
          </a:p>
          <a:p>
            <a:r>
              <a:rPr lang="en-US" sz="3300" dirty="0">
                <a:solidFill>
                  <a:srgbClr val="001137"/>
                </a:solidFill>
              </a:rPr>
              <a:t>God doesn’t want a superficial outward display, but a true change – </a:t>
            </a:r>
            <a:r>
              <a:rPr lang="en-US" sz="3300" i="1" dirty="0">
                <a:solidFill>
                  <a:srgbClr val="001137"/>
                </a:solidFill>
              </a:rPr>
              <a:t>Joel 2:13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87780-6842-EF5A-B968-F1EEFCB4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" y="1418419"/>
            <a:ext cx="3835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7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4481B-8C57-C449-BF63-BC05DBB465EE}"/>
              </a:ext>
            </a:extLst>
          </p:cNvPr>
          <p:cNvSpPr/>
          <p:nvPr/>
        </p:nvSpPr>
        <p:spPr>
          <a:xfrm>
            <a:off x="-2" y="1257290"/>
            <a:ext cx="12192001" cy="432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202D-4AE6-5345-ABE9-A9B4771AEF82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89000">
                <a:srgbClr val="001137">
                  <a:alpha val="68000"/>
                </a:srgbClr>
              </a:gs>
              <a:gs pos="94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2D7-7C5A-1F46-B66C-89A6180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3" y="1423182"/>
            <a:ext cx="7886699" cy="3990975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1137"/>
                </a:solidFill>
              </a:rPr>
              <a:t>There is a distinct difference between godly sorrow, and sorrow of the world – </a:t>
            </a:r>
            <a:r>
              <a:rPr lang="en-US" sz="3300" i="1" dirty="0">
                <a:solidFill>
                  <a:srgbClr val="001137"/>
                </a:solidFill>
              </a:rPr>
              <a:t>2 Corinthians 7:8-11</a:t>
            </a:r>
          </a:p>
          <a:p>
            <a:r>
              <a:rPr lang="en-US" sz="3300" dirty="0">
                <a:solidFill>
                  <a:srgbClr val="001137"/>
                </a:solidFill>
              </a:rPr>
              <a:t>Consider the difference between Peter and Judas Iscariot.</a:t>
            </a:r>
          </a:p>
          <a:p>
            <a:r>
              <a:rPr lang="en-US" sz="3300" dirty="0">
                <a:solidFill>
                  <a:srgbClr val="001137"/>
                </a:solidFill>
              </a:rPr>
              <a:t>Sorrow can only be identified as “godly” when it is followed by godly actions – </a:t>
            </a:r>
            <a:r>
              <a:rPr lang="en-US" sz="3300" i="1" dirty="0">
                <a:solidFill>
                  <a:srgbClr val="001137"/>
                </a:solidFill>
              </a:rPr>
              <a:t>Matthew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88B87-72A3-05BE-FFEE-E118B559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" y="1413657"/>
            <a:ext cx="39243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0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4481B-8C57-C449-BF63-BC05DBB465EE}"/>
              </a:ext>
            </a:extLst>
          </p:cNvPr>
          <p:cNvSpPr/>
          <p:nvPr/>
        </p:nvSpPr>
        <p:spPr>
          <a:xfrm>
            <a:off x="-2" y="1257290"/>
            <a:ext cx="12192001" cy="432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202D-4AE6-5345-ABE9-A9B4771AEF82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89000">
                <a:srgbClr val="001137">
                  <a:alpha val="68000"/>
                </a:srgbClr>
              </a:gs>
              <a:gs pos="94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2D7-7C5A-1F46-B66C-89A6180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3" y="1423182"/>
            <a:ext cx="7886699" cy="3990975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1137"/>
                </a:solidFill>
              </a:rPr>
              <a:t>The heart is the seat of our intellect, will, and emotions.</a:t>
            </a:r>
            <a:endParaRPr lang="en-US" sz="3300" i="1" dirty="0">
              <a:solidFill>
                <a:srgbClr val="001137"/>
              </a:solidFill>
            </a:endParaRPr>
          </a:p>
          <a:p>
            <a:r>
              <a:rPr lang="en-US" sz="3300" dirty="0">
                <a:solidFill>
                  <a:srgbClr val="001137"/>
                </a:solidFill>
              </a:rPr>
              <a:t>The rent heart is that which changes the intellect, will, and emotions to reflect God’s will.</a:t>
            </a:r>
          </a:p>
          <a:p>
            <a:r>
              <a:rPr lang="en-US" sz="3300" dirty="0">
                <a:solidFill>
                  <a:srgbClr val="001137"/>
                </a:solidFill>
              </a:rPr>
              <a:t>Such a rent heart is not displayed by mere outward actions, but by a true spiritual change – from the inside out.</a:t>
            </a:r>
            <a:endParaRPr lang="en-US" sz="3300" i="1" dirty="0">
              <a:solidFill>
                <a:srgbClr val="00113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952BE-178C-B75E-02BD-FC7916E6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" y="1413657"/>
            <a:ext cx="3949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6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4481B-8C57-C449-BF63-BC05DBB465EE}"/>
              </a:ext>
            </a:extLst>
          </p:cNvPr>
          <p:cNvSpPr/>
          <p:nvPr/>
        </p:nvSpPr>
        <p:spPr>
          <a:xfrm>
            <a:off x="-2" y="1257290"/>
            <a:ext cx="12192001" cy="4322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0202D-4AE6-5345-ABE9-A9B4771AEF82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89000">
                <a:srgbClr val="001137">
                  <a:alpha val="68000"/>
                </a:srgbClr>
              </a:gs>
              <a:gs pos="94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2D7-7C5A-1F46-B66C-89A6180F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3" y="1423182"/>
            <a:ext cx="7886699" cy="3990975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1137"/>
                </a:solidFill>
              </a:rPr>
              <a:t>Rending the heart was an appeal to God for mercy – </a:t>
            </a:r>
            <a:r>
              <a:rPr lang="en-US" sz="3300" i="1" dirty="0">
                <a:solidFill>
                  <a:srgbClr val="001137"/>
                </a:solidFill>
              </a:rPr>
              <a:t>Joel 2:13-14</a:t>
            </a:r>
          </a:p>
          <a:p>
            <a:r>
              <a:rPr lang="en-US" sz="3300" dirty="0">
                <a:solidFill>
                  <a:srgbClr val="001137"/>
                </a:solidFill>
              </a:rPr>
              <a:t>God’s call for us to sorrow is for us to be relieved by His lovingkindness – </a:t>
            </a:r>
            <a:r>
              <a:rPr lang="en-US" sz="3300" i="1" dirty="0">
                <a:solidFill>
                  <a:srgbClr val="001137"/>
                </a:solidFill>
              </a:rPr>
              <a:t>Matthew 5:3-4</a:t>
            </a:r>
          </a:p>
          <a:p>
            <a:r>
              <a:rPr lang="en-US" sz="3300" dirty="0">
                <a:solidFill>
                  <a:srgbClr val="001137"/>
                </a:solidFill>
              </a:rPr>
              <a:t>God vows to revive the contrite heart, and give peace to the soul who turns away from sin, and back to Him – </a:t>
            </a:r>
            <a:r>
              <a:rPr lang="en-US" sz="3300" i="1" dirty="0">
                <a:solidFill>
                  <a:srgbClr val="001137"/>
                </a:solidFill>
              </a:rPr>
              <a:t>Isaiah 57:15-21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CF95-4074-01A8-5A66-B67141BDD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" y="1413657"/>
            <a:ext cx="3835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45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7057-49D8-BFA2-6C2F-0CCD9D01E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C6752B-D3E2-1823-2000-3648C3E4E6EE}"/>
              </a:ext>
            </a:extLst>
          </p:cNvPr>
          <p:cNvGrpSpPr/>
          <p:nvPr/>
        </p:nvGrpSpPr>
        <p:grpSpPr>
          <a:xfrm>
            <a:off x="1" y="1257294"/>
            <a:ext cx="12191999" cy="4343404"/>
            <a:chOff x="1" y="1257292"/>
            <a:chExt cx="12191999" cy="4343404"/>
          </a:xfrm>
        </p:grpSpPr>
        <p:pic>
          <p:nvPicPr>
            <p:cNvPr id="5" name="Picture 4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A21DA202-3896-3BBA-86BF-D973725D9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48" t="23125" r="22864" b="13541"/>
            <a:stretch/>
          </p:blipFill>
          <p:spPr>
            <a:xfrm>
              <a:off x="2976582" y="1257296"/>
              <a:ext cx="9215418" cy="43434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5D716D-A9CD-D5AD-AF94-2F33C6A0DC61}"/>
                </a:ext>
              </a:extLst>
            </p:cNvPr>
            <p:cNvSpPr/>
            <p:nvPr/>
          </p:nvSpPr>
          <p:spPr>
            <a:xfrm>
              <a:off x="1" y="1257292"/>
              <a:ext cx="2976582" cy="4343400"/>
            </a:xfrm>
            <a:prstGeom prst="rect">
              <a:avLst/>
            </a:prstGeom>
            <a:solidFill>
              <a:srgbClr val="DE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63368-1D3F-B6CB-EB4E-4CF9EA74847D}"/>
              </a:ext>
            </a:extLst>
          </p:cNvPr>
          <p:cNvSpPr/>
          <p:nvPr/>
        </p:nvSpPr>
        <p:spPr>
          <a:xfrm>
            <a:off x="-1" y="0"/>
            <a:ext cx="12192001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01137">
                  <a:alpha val="68000"/>
                </a:srgbClr>
              </a:gs>
              <a:gs pos="83000">
                <a:srgbClr val="001137">
                  <a:alpha val="75000"/>
                </a:srgbClr>
              </a:gs>
              <a:gs pos="100000">
                <a:srgbClr val="001137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22AA4-8DEC-82CD-7717-87BB3CFD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" y="1277949"/>
            <a:ext cx="7292558" cy="51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210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17</cp:revision>
  <dcterms:created xsi:type="dcterms:W3CDTF">2021-01-06T17:57:03Z</dcterms:created>
  <dcterms:modified xsi:type="dcterms:W3CDTF">2025-06-14T15:04:46Z</dcterms:modified>
</cp:coreProperties>
</file>