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EAB0-5F27-F989-5442-D1E2C3D5E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A033E-F688-D6C5-04D2-8FA6C64E3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EB86-69BC-1FB1-F3A7-55854C76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B327-3214-E35B-0985-59783EE0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F3D3-1D87-E439-B683-871281FD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CF1E-FB67-7853-0795-8DBD86DF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BA63F-1740-BA40-8CC1-48D8C00C0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EC868-671A-4C81-4609-131BC11F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CF1B2-3EB7-77B7-BF36-A0D15274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E2B1B-A0F9-4787-9169-D9DE3274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4CAD1-911F-EAFA-A12F-BB9ACD3D6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13F07-BFB2-C89A-52F4-6BB30A47D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995F-B763-6427-A021-66BD0AA1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74016-F96F-3A06-5AA7-78F9BD5F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CE4E-487E-2E50-3018-B80A2C2B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ACA3-3C3E-5F7A-EB12-ED361AAD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58F9-856F-3C49-02DC-FCE7ECDCE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17F08-2173-5033-CB5C-508A5DD5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D243-06F9-327F-4AA0-88504D1C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C8CE2-91EF-FDA2-03D9-DFAFBE84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2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5E39-EFA8-98A3-9159-5B909B83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9177-B0B7-E839-BFA9-0C0BDC4D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860B-FAB5-270A-424B-DECF8631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BBFD6-5B63-44EF-AF80-C5C08876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823F-2651-46A8-9364-33A2E493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3434-874A-B032-24D8-2D8312D4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2FD2B-3F90-A874-D3F2-0E42EFB0A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DF6DB-5D24-6445-9AAE-6BBAC186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43CCB-29AC-1104-688B-127D2F5F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3286E-D148-E52A-2E99-D647714F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4E314-D722-FE95-2F61-F1969B26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DC64-2BFB-0DD7-E82D-B7572680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AC0D9-A8DE-BD8C-0742-B7B6D075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D6B15-FDA6-8943-95D7-6D3CD36E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6BAD8-3448-DD52-C4D6-FBD4FA087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D21AC-8EB1-6D1A-3FBE-7FDDA07E5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EFCEC-6E52-85B1-BF55-43826392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FD6EF-B9FB-BC0A-CEE8-26DE497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64CB6-6B77-DD9F-8F4D-4208F8D8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3CEB-4865-A9B4-C9F7-BD48D734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7F0C7-2E89-F4EA-8A42-7F9B86C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8BFB6-6185-600C-B33A-9F2002E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D6A38-B908-939D-F8ED-36E069AC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E4559-DB59-B10F-CD77-B7FF39DD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6952C-46D8-F9C8-D96A-E863A062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EF0BB-986E-BEF8-ECB7-C3DD7183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6A18-219D-11A9-E45D-6ED575BA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2F3B-A69D-B177-FEB2-679A8AE0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07150-71A4-B698-5DD9-A350A0B7D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88C22-B3EE-BF5A-E6C2-9188DDAB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9B07B-F2B4-6A13-1F0E-F003B0E2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5FEB6-9E83-7E59-FC2F-09360CE9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C871-7ACD-6893-26DC-124CC714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26435-AB22-31DF-EFAB-15BD086BE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42E0-7D69-D111-EE52-80DD5590B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E9C2A-00C6-3CAC-5386-2B1CBA57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5FE5-87D5-E8B5-ECA3-8144007F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28CF0-487E-B652-7712-04D13395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366B0-2642-4222-9044-E5FB6FA4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D5E01-3DE5-4A4E-BED0-57775219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59D5-FA87-54ED-38BE-150ADBD6C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D4B69-1C1E-C245-850D-B7E855BA2A81}" type="datetimeFigureOut">
              <a:rPr lang="en-US" smtClean="0"/>
              <a:t>7/5/25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2F0B1-99F7-78A8-2879-F9BA67E1F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37157-EA17-8E71-3058-4C1F6720E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1EC7F-A716-BC4A-8345-478E84FA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87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38327-BB08-AA22-2592-6ADE6D85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4A470-3E51-8EA3-DEF6-C511CD36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076A5-384D-4058-99AC-446AAA30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96D11-7F01-4E64-5880-F9C0F5360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7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601A96-7240-1877-A89E-49690777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BB77F-14B8-8D03-B6D8-E15206BA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A Contrast of Jews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4541-C3E1-85E5-35B3-A13CB84C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Physical Israel and Spiritual Israel</a:t>
            </a:r>
          </a:p>
          <a:p>
            <a:r>
              <a:rPr lang="en-US" sz="3900" i="1" dirty="0">
                <a:solidFill>
                  <a:schemeClr val="bg1"/>
                </a:solidFill>
              </a:rPr>
              <a:t>“they are not all Israel who are of Israel” </a:t>
            </a:r>
            <a:r>
              <a:rPr lang="en-US" sz="3900" dirty="0">
                <a:solidFill>
                  <a:schemeClr val="bg1"/>
                </a:solidFill>
              </a:rPr>
              <a:t>(</a:t>
            </a:r>
            <a:r>
              <a:rPr lang="en-US" sz="3900" dirty="0">
                <a:solidFill>
                  <a:srgbClr val="FFC000"/>
                </a:solidFill>
              </a:rPr>
              <a:t>Romans 9:6</a:t>
            </a:r>
            <a:r>
              <a:rPr lang="en-US" sz="3900" dirty="0">
                <a:solidFill>
                  <a:schemeClr val="bg1"/>
                </a:solidFill>
              </a:rPr>
              <a:t>) – </a:t>
            </a:r>
            <a:r>
              <a:rPr lang="en-US" sz="3900" dirty="0">
                <a:solidFill>
                  <a:srgbClr val="FFC000"/>
                </a:solidFill>
              </a:rPr>
              <a:t>9:32-33; 10:21; 11:7-10</a:t>
            </a:r>
          </a:p>
          <a:p>
            <a:pPr lvl="1"/>
            <a:r>
              <a:rPr lang="en-US" sz="3900" dirty="0">
                <a:solidFill>
                  <a:schemeClr val="bg1"/>
                </a:solidFill>
              </a:rPr>
              <a:t>Spiritual Israel – </a:t>
            </a:r>
            <a:r>
              <a:rPr lang="en-US" sz="3900" dirty="0">
                <a:solidFill>
                  <a:srgbClr val="FFC000"/>
                </a:solidFill>
              </a:rPr>
              <a:t>Romans 2:28-29</a:t>
            </a:r>
          </a:p>
          <a:p>
            <a:r>
              <a:rPr lang="en-US" sz="3900" i="1" dirty="0">
                <a:solidFill>
                  <a:schemeClr val="bg1"/>
                </a:solidFill>
              </a:rPr>
              <a:t>“He came to His own, and His own did not receive Him”</a:t>
            </a:r>
            <a:r>
              <a:rPr lang="en-US" sz="3900" dirty="0">
                <a:solidFill>
                  <a:schemeClr val="bg1"/>
                </a:solidFill>
              </a:rPr>
              <a:t> (</a:t>
            </a:r>
            <a:r>
              <a:rPr lang="en-US" sz="3900" dirty="0">
                <a:solidFill>
                  <a:srgbClr val="FFC000"/>
                </a:solidFill>
              </a:rPr>
              <a:t>John 1:11</a:t>
            </a:r>
            <a:r>
              <a:rPr lang="en-US" sz="3900" dirty="0">
                <a:solidFill>
                  <a:schemeClr val="bg1"/>
                </a:solidFill>
              </a:rPr>
              <a:t>) – </a:t>
            </a:r>
            <a:r>
              <a:rPr lang="en-US" sz="3900" dirty="0">
                <a:solidFill>
                  <a:srgbClr val="FFC000"/>
                </a:solidFill>
              </a:rPr>
              <a:t>5:31-47</a:t>
            </a:r>
          </a:p>
          <a:p>
            <a:pPr lvl="1"/>
            <a:r>
              <a:rPr lang="en-US" sz="3900" i="1" dirty="0">
                <a:solidFill>
                  <a:schemeClr val="bg1"/>
                </a:solidFill>
              </a:rPr>
              <a:t>“an Israelite indeed, in whom is no deceit!” </a:t>
            </a:r>
            <a:r>
              <a:rPr lang="en-US" sz="3900" dirty="0">
                <a:solidFill>
                  <a:schemeClr val="bg1"/>
                </a:solidFill>
              </a:rPr>
              <a:t>– </a:t>
            </a:r>
            <a:r>
              <a:rPr lang="en-US" sz="3900" dirty="0">
                <a:solidFill>
                  <a:srgbClr val="FFC000"/>
                </a:solidFill>
              </a:rPr>
              <a:t>John 1:45-49</a:t>
            </a:r>
          </a:p>
        </p:txBody>
      </p:sp>
    </p:spTree>
    <p:extLst>
      <p:ext uri="{BB962C8B-B14F-4D97-AF65-F5344CB8AC3E}">
        <p14:creationId xmlns:p14="http://schemas.microsoft.com/office/powerpoint/2010/main" val="308329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038C-61A3-799F-47E3-687C564C8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72F92-78B8-7D6B-F5A9-5CF5313B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C0D3F-5E9C-E462-4B0F-5402E8B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A Contrast of Jews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3D61E-DACE-39A0-836C-7C3A26FD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Jews of Thessalonica and Berea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Thessalonians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Acts 17:1-5 </a:t>
            </a:r>
            <a:r>
              <a:rPr lang="en-US" sz="3600" dirty="0">
                <a:solidFill>
                  <a:schemeClr val="bg1"/>
                </a:solidFill>
              </a:rPr>
              <a:t>– a microcosm of the closed-minded character of the Jews.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Bereans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dirty="0">
                <a:solidFill>
                  <a:srgbClr val="FFC000"/>
                </a:solidFill>
              </a:rPr>
              <a:t>Acts 17:10-12 </a:t>
            </a:r>
            <a:r>
              <a:rPr lang="en-US" sz="3600" dirty="0">
                <a:solidFill>
                  <a:schemeClr val="bg1"/>
                </a:solidFill>
              </a:rPr>
              <a:t>– an exception to the rule.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5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6643-A1B3-5B3F-580A-90EEDA777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745F2-B180-47BC-7F3F-8A2041C7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233DA-17CF-69A6-95E8-02CBBCD2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Nobility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0BD6-F7A4-86F2-E986-3E70CB20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700" b="1" dirty="0">
                <a:solidFill>
                  <a:schemeClr val="bg1"/>
                </a:solidFill>
              </a:rPr>
              <a:t>Readiness </a:t>
            </a:r>
            <a:r>
              <a:rPr lang="en-US" sz="5700" dirty="0">
                <a:solidFill>
                  <a:schemeClr val="bg1"/>
                </a:solidFill>
              </a:rPr>
              <a:t>(</a:t>
            </a:r>
            <a:r>
              <a:rPr lang="en-US" sz="5700" i="1" dirty="0" err="1">
                <a:solidFill>
                  <a:schemeClr val="bg1"/>
                </a:solidFill>
              </a:rPr>
              <a:t>prothymia</a:t>
            </a:r>
            <a:r>
              <a:rPr lang="en-US" sz="5700" dirty="0">
                <a:solidFill>
                  <a:schemeClr val="bg1"/>
                </a:solidFill>
              </a:rPr>
              <a:t>)</a:t>
            </a:r>
          </a:p>
          <a:p>
            <a:r>
              <a:rPr lang="en-US" sz="5100" i="1" dirty="0" err="1">
                <a:solidFill>
                  <a:schemeClr val="bg1"/>
                </a:solidFill>
              </a:rPr>
              <a:t>prothymia</a:t>
            </a:r>
            <a:r>
              <a:rPr lang="en-US" sz="5100" dirty="0">
                <a:solidFill>
                  <a:schemeClr val="bg1"/>
                </a:solidFill>
              </a:rPr>
              <a:t>; "</a:t>
            </a:r>
            <a:r>
              <a:rPr lang="en-US" sz="5100" dirty="0" err="1">
                <a:solidFill>
                  <a:schemeClr val="bg1"/>
                </a:solidFill>
              </a:rPr>
              <a:t>eargerness</a:t>
            </a:r>
            <a:r>
              <a:rPr lang="en-US" sz="5100" dirty="0">
                <a:solidFill>
                  <a:schemeClr val="bg1"/>
                </a:solidFill>
              </a:rPr>
              <a:t>, willingness, readiness" (</a:t>
            </a:r>
            <a:r>
              <a:rPr lang="en-US" sz="5100" i="1" dirty="0">
                <a:solidFill>
                  <a:schemeClr val="bg1"/>
                </a:solidFill>
              </a:rPr>
              <a:t>pro</a:t>
            </a:r>
            <a:r>
              <a:rPr lang="en-US" sz="5100" dirty="0">
                <a:solidFill>
                  <a:schemeClr val="bg1"/>
                </a:solidFill>
              </a:rPr>
              <a:t>, "forward," </a:t>
            </a:r>
            <a:r>
              <a:rPr lang="en-US" sz="5100" i="1" dirty="0" err="1">
                <a:solidFill>
                  <a:schemeClr val="bg1"/>
                </a:solidFill>
              </a:rPr>
              <a:t>thumos</a:t>
            </a:r>
            <a:r>
              <a:rPr lang="en-US" sz="5100" dirty="0">
                <a:solidFill>
                  <a:schemeClr val="bg1"/>
                </a:solidFill>
              </a:rPr>
              <a:t>, "mind, disposition,” (VINE)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5100" dirty="0">
                <a:solidFill>
                  <a:srgbClr val="FFC000"/>
                </a:solidFill>
                <a:effectLst/>
              </a:rPr>
              <a:t>2 Corinthians 8:11-12</a:t>
            </a:r>
            <a:r>
              <a:rPr lang="en-US" sz="5100" dirty="0">
                <a:solidFill>
                  <a:schemeClr val="bg1"/>
                </a:solidFill>
                <a:effectLst/>
              </a:rPr>
              <a:t> (</a:t>
            </a:r>
            <a:r>
              <a:rPr lang="en-US" sz="5100" i="1" dirty="0">
                <a:solidFill>
                  <a:schemeClr val="bg1"/>
                </a:solidFill>
                <a:effectLst/>
              </a:rPr>
              <a:t>“readiness,”</a:t>
            </a:r>
            <a:r>
              <a:rPr lang="en-US" sz="5100" dirty="0">
                <a:solidFill>
                  <a:schemeClr val="bg1"/>
                </a:solidFill>
                <a:effectLst/>
              </a:rPr>
              <a:t> </a:t>
            </a:r>
            <a:r>
              <a:rPr lang="en-US" sz="5100" i="1" dirty="0">
                <a:solidFill>
                  <a:schemeClr val="bg1"/>
                </a:solidFill>
                <a:effectLst/>
              </a:rPr>
              <a:t>“willing mind”</a:t>
            </a:r>
            <a:r>
              <a:rPr lang="en-US" sz="5100" dirty="0">
                <a:solidFill>
                  <a:schemeClr val="bg1"/>
                </a:solidFill>
                <a:effectLst/>
              </a:rPr>
              <a:t>), </a:t>
            </a:r>
            <a:r>
              <a:rPr lang="en-US" sz="5100" dirty="0">
                <a:solidFill>
                  <a:srgbClr val="FFC000"/>
                </a:solidFill>
                <a:effectLst/>
              </a:rPr>
              <a:t>19</a:t>
            </a:r>
            <a:r>
              <a:rPr lang="en-US" sz="5100" dirty="0">
                <a:solidFill>
                  <a:schemeClr val="bg1"/>
                </a:solidFill>
                <a:effectLst/>
              </a:rPr>
              <a:t> (</a:t>
            </a:r>
            <a:r>
              <a:rPr lang="en-US" sz="5100" i="1" dirty="0">
                <a:solidFill>
                  <a:schemeClr val="bg1"/>
                </a:solidFill>
                <a:effectLst/>
              </a:rPr>
              <a:t>“ready mind”</a:t>
            </a:r>
            <a:r>
              <a:rPr lang="en-US" sz="5100" dirty="0">
                <a:solidFill>
                  <a:schemeClr val="bg1"/>
                </a:solidFill>
                <a:effectLst/>
              </a:rPr>
              <a:t>);</a:t>
            </a:r>
            <a:r>
              <a:rPr lang="en-US" sz="510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5100" dirty="0">
                <a:solidFill>
                  <a:srgbClr val="FFC000"/>
                </a:solidFill>
                <a:effectLst/>
              </a:rPr>
              <a:t>9:2</a:t>
            </a:r>
            <a:r>
              <a:rPr lang="en-US" sz="5100" dirty="0">
                <a:solidFill>
                  <a:schemeClr val="bg1"/>
                </a:solidFill>
                <a:effectLst/>
              </a:rPr>
              <a:t> (</a:t>
            </a:r>
            <a:r>
              <a:rPr lang="en-US" sz="5100" i="1" dirty="0">
                <a:solidFill>
                  <a:schemeClr val="bg1"/>
                </a:solidFill>
                <a:effectLst/>
              </a:rPr>
              <a:t>“willingness”</a:t>
            </a:r>
            <a:r>
              <a:rPr lang="en-US" sz="5100" dirty="0">
                <a:solidFill>
                  <a:schemeClr val="bg1"/>
                </a:solidFill>
                <a:effectLst/>
              </a:rPr>
              <a:t>)</a:t>
            </a:r>
          </a:p>
          <a:p>
            <a:pPr marL="685800" lvl="3">
              <a:spcBef>
                <a:spcPts val="1000"/>
              </a:spcBef>
            </a:pPr>
            <a:r>
              <a:rPr lang="en-US" sz="5100" dirty="0">
                <a:solidFill>
                  <a:schemeClr val="bg1"/>
                </a:solidFill>
                <a:effectLst/>
              </a:rPr>
              <a:t>“exceptional interest in being of service, willingness, readiness, goodwill” (BDAG)  </a:t>
            </a:r>
            <a:endParaRPr lang="en-US" sz="5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1FD8-9242-5A1A-1072-0E0FC8D5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AC41A6-5BAB-8536-B40D-EE0B7DFB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7CA33-D5A8-0865-7855-87975AF2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Nobility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E4CE-93C4-22C6-C570-10D7BC6A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Readiness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i="1" dirty="0" err="1">
                <a:solidFill>
                  <a:schemeClr val="bg1"/>
                </a:solidFill>
              </a:rPr>
              <a:t>prothymia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4000" b="1" dirty="0">
              <a:solidFill>
                <a:schemeClr val="bg1"/>
              </a:solidFill>
            </a:endParaRP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“Ac 17:11 here w. emphasis on goodwill and absence of prejudice” (BDAG)</a:t>
            </a:r>
            <a:r>
              <a:rPr lang="en-US" sz="3600" dirty="0">
                <a:solidFill>
                  <a:schemeClr val="bg1"/>
                </a:solidFill>
                <a:effectLst/>
              </a:rPr>
              <a:t> 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“predisposition, i.e. alacrity: — forwardness of mind, readiness” (STRONG) </a:t>
            </a:r>
          </a:p>
          <a:p>
            <a:pPr marL="685800" lvl="3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Cf. </a:t>
            </a:r>
            <a:r>
              <a:rPr lang="en-US" sz="3600" dirty="0">
                <a:solidFill>
                  <a:srgbClr val="FFC000"/>
                </a:solidFill>
              </a:rPr>
              <a:t>Proverbs 3:5-6; 15:14; 18:15</a:t>
            </a:r>
          </a:p>
          <a:p>
            <a:pPr marL="685800" lvl="3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“as a determined disposition of mind readiness, zeal (AC 17.11)” (ALGNT)</a:t>
            </a:r>
          </a:p>
        </p:txBody>
      </p:sp>
    </p:spTree>
    <p:extLst>
      <p:ext uri="{BB962C8B-B14F-4D97-AF65-F5344CB8AC3E}">
        <p14:creationId xmlns:p14="http://schemas.microsoft.com/office/powerpoint/2010/main" val="40816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DC0A7-1C2F-0C2F-0F27-6E849AF4E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31F20-E400-7EFD-E721-84970377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8A8F1-2AFF-5FE5-289C-A43E0694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Nobility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84E9-2F98-DAE4-3C5A-09E8D6D2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bg1"/>
                </a:solidFill>
              </a:rPr>
              <a:t>Meekness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4600" dirty="0">
                <a:solidFill>
                  <a:srgbClr val="FFC000"/>
                </a:solidFill>
              </a:rPr>
              <a:t>James 1:21</a:t>
            </a:r>
            <a:r>
              <a:rPr lang="en-US" sz="4600" dirty="0">
                <a:solidFill>
                  <a:schemeClr val="bg1"/>
                </a:solidFill>
              </a:rPr>
              <a:t> – receiving God’s word with meekness.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4100" dirty="0">
                <a:solidFill>
                  <a:schemeClr val="bg1"/>
                </a:solidFill>
              </a:rPr>
              <a:t>“It is that temper of spirit in which we accept his dealings with us as good, and therefore without disputing or resisting; and it is closely linked with the [humility], and follows directly upon it…because it is only the humble heart which is also the meek; and which, as such, does not fight against God, and more or less struggle and contend with Him.” (R.C. Trench)</a:t>
            </a:r>
          </a:p>
        </p:txBody>
      </p:sp>
    </p:spTree>
    <p:extLst>
      <p:ext uri="{BB962C8B-B14F-4D97-AF65-F5344CB8AC3E}">
        <p14:creationId xmlns:p14="http://schemas.microsoft.com/office/powerpoint/2010/main" val="113906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9820B-3019-8963-113E-24A2E5FB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B7453-E0B6-45A2-89F8-22AE007D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A578E-FFC4-CDC2-BE66-4BA0C501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Nobility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CD670-50F9-967D-0C26-CD563B014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Setting Aside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Wrath – </a:t>
            </a:r>
            <a:r>
              <a:rPr lang="en-US" sz="3600" dirty="0">
                <a:solidFill>
                  <a:srgbClr val="FFC000"/>
                </a:solidFill>
              </a:rPr>
              <a:t>James 1:19-20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Sin –</a:t>
            </a:r>
            <a:r>
              <a:rPr lang="en-US" sz="3600" dirty="0">
                <a:solidFill>
                  <a:srgbClr val="FFC000"/>
                </a:solidFill>
              </a:rPr>
              <a:t> James 1:21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Prejudice –</a:t>
            </a:r>
            <a:r>
              <a:rPr lang="en-US" sz="3600" dirty="0">
                <a:solidFill>
                  <a:srgbClr val="FFC000"/>
                </a:solidFill>
              </a:rPr>
              <a:t> Acts 13:42-45; 1 Cor. 3:6-7; 2 Cor. 10:10; 1 Cor. 3:18-20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3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880D-CBF9-D267-A9F7-884C1BA2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F453A-E8A9-F003-210A-568EC8FC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836B1-7B93-5EDC-2E34-C827816C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022" y="134937"/>
            <a:ext cx="8229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Nobility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B56D-C555-705D-D96B-A2BA601E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22" y="1460500"/>
            <a:ext cx="8229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Diligence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Diligence with the word of God – </a:t>
            </a:r>
            <a:r>
              <a:rPr lang="en-US" sz="3600" dirty="0">
                <a:solidFill>
                  <a:srgbClr val="FFC000"/>
                </a:solidFill>
              </a:rPr>
              <a:t>2 Timothy 2:15; Acts 17:26-27; John 8:31-32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Bereans – </a:t>
            </a:r>
            <a:r>
              <a:rPr lang="en-US" sz="3600" dirty="0">
                <a:solidFill>
                  <a:srgbClr val="FFC000"/>
                </a:solidFill>
              </a:rPr>
              <a:t>Acts 17:11; 1 John 4:1-3</a:t>
            </a:r>
          </a:p>
        </p:txBody>
      </p:sp>
    </p:spTree>
    <p:extLst>
      <p:ext uri="{BB962C8B-B14F-4D97-AF65-F5344CB8AC3E}">
        <p14:creationId xmlns:p14="http://schemas.microsoft.com/office/powerpoint/2010/main" val="131019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397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A Contrast of Jews</vt:lpstr>
      <vt:lpstr>A Contrast of Jews</vt:lpstr>
      <vt:lpstr>Nobility of Mind</vt:lpstr>
      <vt:lpstr>Nobility of Mind</vt:lpstr>
      <vt:lpstr>Nobility of Mind</vt:lpstr>
      <vt:lpstr>Nobility of Mind</vt:lpstr>
      <vt:lpstr>Nobility of Mind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2025-07-05T14:37:19Z</dcterms:created>
  <dcterms:modified xsi:type="dcterms:W3CDTF">2025-07-05T15:00:55Z</dcterms:modified>
</cp:coreProperties>
</file>