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02" d="100"/>
          <a:sy n="102" d="100"/>
        </p:scale>
        <p:origin x="1400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B45BC-D86A-D689-7C01-0F60FBF6B3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2D69AC-B4F5-954C-BC57-0D8E4ECED2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F1FF82-AE21-063B-EE62-9555097A2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5CEE-A2BF-4348-B2B9-11DEF563C8F0}" type="datetimeFigureOut">
              <a:rPr lang="en-US" smtClean="0"/>
              <a:t>7/26/25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19EE3B-8A38-BE56-FD3E-5F34B6CFC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CDA62B-B19C-E548-0849-055DBEB5C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1F966-5E7B-9749-9AD2-F94C5EF3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419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DDF8B-B543-4D88-F452-A276C1EFE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F75497-6990-1E85-FB84-B2A2312C35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704538-E672-5327-3117-3447FB4F1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5CEE-A2BF-4348-B2B9-11DEF563C8F0}" type="datetimeFigureOut">
              <a:rPr lang="en-US" smtClean="0"/>
              <a:t>7/26/25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2BFE1-4E0F-2D90-2616-DDCEEB744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67681-0D90-D3FB-021C-3C92A05F8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1F966-5E7B-9749-9AD2-F94C5EF3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047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091DBB-4A3A-8D6A-05AC-54D94106E6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5B923D-ACDD-05D4-3623-158E663B52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A8AF8-1898-999E-58A7-4FF733480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5CEE-A2BF-4348-B2B9-11DEF563C8F0}" type="datetimeFigureOut">
              <a:rPr lang="en-US" smtClean="0"/>
              <a:t>7/26/25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857C91-5328-1D67-5C9C-6F013A82C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A445B9-4094-581F-3840-5C9320219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1F966-5E7B-9749-9AD2-F94C5EF3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574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12E1D-7496-5253-5A0A-DC545ECA4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31682B-4D3B-6169-35C1-6159D60C4C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E46278-88E9-0F9C-6ED5-9C274579D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5CEE-A2BF-4348-B2B9-11DEF563C8F0}" type="datetimeFigureOut">
              <a:rPr lang="en-US" smtClean="0"/>
              <a:t>7/26/25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BAE34-1EF6-67D9-5E1A-9613C255F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5AFA2E-6BB6-C7B2-8FCA-B3CA55F96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1F966-5E7B-9749-9AD2-F94C5EF3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827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71E0D-D0F6-EEEF-BDED-679CAD356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CA8092-6251-447A-A53C-FD2D901FDD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7DDEDD-E4EE-7BF5-34FC-BF4CF1CF3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5CEE-A2BF-4348-B2B9-11DEF563C8F0}" type="datetimeFigureOut">
              <a:rPr lang="en-US" smtClean="0"/>
              <a:t>7/26/25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144B23-7E37-3A03-4827-5D2A4F7A4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E3CF66-82BB-0411-19FB-250E2C8D4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1F966-5E7B-9749-9AD2-F94C5EF3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053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B474D-12A6-DBD2-CA16-0976438C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D1EE20-938E-E515-9CD0-01C4A4C856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9BF8AF-E5BC-9F8A-EE87-4BA4D1FCF9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051646-7585-3E2C-8680-139B326BF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5CEE-A2BF-4348-B2B9-11DEF563C8F0}" type="datetimeFigureOut">
              <a:rPr lang="en-US" smtClean="0"/>
              <a:t>7/26/25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03A770-1D01-366F-5706-471E20BEF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012691-E532-653B-785B-ED4A9B93F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1F966-5E7B-9749-9AD2-F94C5EF3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850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6036D-F821-BC0E-74D3-F30C8458D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D1702-F2FB-5F00-2934-087AE7F0A6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34F881-0884-C98E-0DAE-5C9CC8799F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B31ED6-C23F-3A90-91ED-22C4809299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8E6FBA-23B2-5BE0-FE42-2B1E4354B4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282659-8AC7-543D-373A-1D7B33665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5CEE-A2BF-4348-B2B9-11DEF563C8F0}" type="datetimeFigureOut">
              <a:rPr lang="en-US" smtClean="0"/>
              <a:t>7/26/25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96DAC2-9430-02CE-6ECD-8E052A66B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8C6BB-C870-A105-8140-8E2E3982B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1F966-5E7B-9749-9AD2-F94C5EF3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439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50A5A-3F92-CFA7-BD83-26FF6251B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BE1846-484A-C8BF-D7AD-E05207FEE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5CEE-A2BF-4348-B2B9-11DEF563C8F0}" type="datetimeFigureOut">
              <a:rPr lang="en-US" smtClean="0"/>
              <a:t>7/26/25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CA02F4-1340-9FFB-288E-722A7585D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B7C0D5-9C98-8129-B86E-CFA7C8837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1F966-5E7B-9749-9AD2-F94C5EF3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024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5242A7-5E50-4D67-3E29-7A5960A8C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5CEE-A2BF-4348-B2B9-11DEF563C8F0}" type="datetimeFigureOut">
              <a:rPr lang="en-US" smtClean="0"/>
              <a:t>7/26/25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831DDF-3F63-C277-5D24-5F57360A4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39929D-E33B-6456-603F-CB2C27AED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1F966-5E7B-9749-9AD2-F94C5EF3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756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1A4BA-8EB3-1BA9-2061-7906132DA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86EEF-4418-69A3-E5B6-146CFD1B6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2878F9-44FB-5F72-665D-8CA1C3A427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96FED2-A7FF-B408-C7AB-35E2E32E4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5CEE-A2BF-4348-B2B9-11DEF563C8F0}" type="datetimeFigureOut">
              <a:rPr lang="en-US" smtClean="0"/>
              <a:t>7/26/25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43214B-3542-73B8-43C0-159282E7B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2B3E14-0B7A-BF0B-6442-A27A5191F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1F966-5E7B-9749-9AD2-F94C5EF3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47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6D1FD-40FD-F13B-19C6-E6005490D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226619-E9AE-1721-9598-DFC675A806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03BE35-5D39-85E2-CD3D-3DC96FBB37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D1393B-3A76-F1E5-567C-5072BB646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5CEE-A2BF-4348-B2B9-11DEF563C8F0}" type="datetimeFigureOut">
              <a:rPr lang="en-US" smtClean="0"/>
              <a:t>7/26/25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FA8425-2670-B404-6FB2-D44055057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ABC886-12AE-6291-89EC-874D0E8BE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1F966-5E7B-9749-9AD2-F94C5EF3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658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E1F5DB-53E5-7216-05FB-607C1F50E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792CC5-BF2B-C4EA-9226-93C07F58CB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FE6E5-957C-8185-D4DE-E1C7D0CF58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8D5CEE-A2BF-4348-B2B9-11DEF563C8F0}" type="datetimeFigureOut">
              <a:rPr lang="en-US" smtClean="0"/>
              <a:t>7/26/25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969C70-D743-1CEE-4723-875EAD16B7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5A1F49-0B5A-00BB-50B6-6531B905E6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31F966-5E7B-9749-9AD2-F94C5EF3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912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29611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AB4855-C9F0-8513-20DF-F5E31D4B76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D9F341C-3D6C-D6D9-8C21-6BDDB671E6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3949B3D-7AC3-C740-20E1-596C37D26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50031"/>
            <a:ext cx="11353799" cy="1325563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What am I to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98E1D1-170B-C8AF-D3F6-3E5A0F30D8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575594"/>
            <a:ext cx="11353800" cy="49172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>
                <a:solidFill>
                  <a:schemeClr val="bg1"/>
                </a:solidFill>
              </a:rPr>
              <a:t>Flee from Every Trait</a:t>
            </a:r>
            <a:endParaRPr lang="en-US" sz="3200" dirty="0">
              <a:solidFill>
                <a:schemeClr val="bg1"/>
              </a:solidFill>
            </a:endParaRPr>
          </a:p>
          <a:p>
            <a:r>
              <a:rPr lang="en-US" sz="3200" dirty="0">
                <a:solidFill>
                  <a:schemeClr val="bg1"/>
                </a:solidFill>
              </a:rPr>
              <a:t>None of these are to be minimized (</a:t>
            </a:r>
            <a:r>
              <a:rPr lang="en-US" sz="3200" dirty="0">
                <a:solidFill>
                  <a:srgbClr val="FFC000"/>
                </a:solidFill>
              </a:rPr>
              <a:t>Romans 1:21-23, 28-32; James 2:10-11</a:t>
            </a:r>
            <a:r>
              <a:rPr lang="en-US" sz="3200" dirty="0">
                <a:solidFill>
                  <a:schemeClr val="bg1"/>
                </a:solidFill>
              </a:rPr>
              <a:t>)</a:t>
            </a:r>
          </a:p>
          <a:p>
            <a:r>
              <a:rPr lang="en-US" sz="3200" dirty="0">
                <a:solidFill>
                  <a:schemeClr val="bg1"/>
                </a:solidFill>
              </a:rPr>
              <a:t>To partake in one is to start a decline in the heart (</a:t>
            </a:r>
            <a:r>
              <a:rPr lang="en-US" sz="3200" dirty="0">
                <a:solidFill>
                  <a:srgbClr val="FFC000"/>
                </a:solidFill>
              </a:rPr>
              <a:t>Hebrews 3:13; Ephesians 4:17-19; 1 Timothy 4:1-2; 2 Timothy 3:13</a:t>
            </a:r>
            <a:r>
              <a:rPr lang="en-US" sz="3200" dirty="0">
                <a:solidFill>
                  <a:schemeClr val="bg1"/>
                </a:solidFill>
              </a:rPr>
              <a:t>)</a:t>
            </a:r>
          </a:p>
          <a:p>
            <a:r>
              <a:rPr lang="en-US" sz="3200" dirty="0">
                <a:solidFill>
                  <a:schemeClr val="bg1"/>
                </a:solidFill>
              </a:rPr>
              <a:t>Abstain, flee, pursue (</a:t>
            </a:r>
            <a:r>
              <a:rPr lang="en-US" sz="3200" dirty="0">
                <a:solidFill>
                  <a:srgbClr val="FFC000"/>
                </a:solidFill>
              </a:rPr>
              <a:t>1 Thessalonians 5:19-22; 1 Timothy 6:11</a:t>
            </a:r>
            <a:r>
              <a:rPr lang="en-US" sz="3200" dirty="0">
                <a:solidFill>
                  <a:schemeClr val="bg1"/>
                </a:solidFill>
              </a:rPr>
              <a:t>) (</a:t>
            </a:r>
            <a:r>
              <a:rPr lang="en-US" sz="3200" dirty="0">
                <a:solidFill>
                  <a:srgbClr val="FFC000"/>
                </a:solidFill>
              </a:rPr>
              <a:t>Matthew 12:30; 22:37-40; James 1:27; 2:1, 8-9, 13; 4:17; Matthew 5:48; 1 John 4:17-19</a:t>
            </a:r>
            <a:r>
              <a:rPr lang="en-US" sz="3200" dirty="0">
                <a:solidFill>
                  <a:schemeClr val="bg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0765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4613A5-88C7-44D2-E3F2-4DC35EF65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17E7846-DCF8-9A04-155D-FC71042522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2D067CA-BC74-2176-4F64-51BC5297F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50031"/>
            <a:ext cx="11353799" cy="1325563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What am I to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4D7AC7-D0F6-78C7-55FE-10AB59EFA1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575594"/>
            <a:ext cx="11353800" cy="49172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>
                <a:solidFill>
                  <a:schemeClr val="bg1"/>
                </a:solidFill>
              </a:rPr>
              <a:t>Beware of These in Others</a:t>
            </a:r>
            <a:endParaRPr lang="en-US" sz="3200" dirty="0">
              <a:solidFill>
                <a:schemeClr val="bg1"/>
              </a:solidFill>
            </a:endParaRPr>
          </a:p>
          <a:p>
            <a:r>
              <a:rPr lang="en-US" sz="3200" dirty="0">
                <a:solidFill>
                  <a:schemeClr val="bg1"/>
                </a:solidFill>
              </a:rPr>
              <a:t>Perilous times (</a:t>
            </a:r>
            <a:r>
              <a:rPr lang="en-US" sz="3200" dirty="0">
                <a:solidFill>
                  <a:srgbClr val="FFC000"/>
                </a:solidFill>
              </a:rPr>
              <a:t>2 Timothy 3</a:t>
            </a:r>
            <a:r>
              <a:rPr lang="en-US" sz="3200" dirty="0">
                <a:solidFill>
                  <a:schemeClr val="bg1"/>
                </a:solidFill>
              </a:rPr>
              <a:t>:1-9)</a:t>
            </a:r>
          </a:p>
          <a:p>
            <a:r>
              <a:rPr lang="en-US" sz="3200" dirty="0">
                <a:solidFill>
                  <a:schemeClr val="bg1"/>
                </a:solidFill>
              </a:rPr>
              <a:t>Strike the balance of optimism and pragmatism, selfless compassion and self-preservation:</a:t>
            </a:r>
          </a:p>
          <a:p>
            <a:pPr lvl="1"/>
            <a:r>
              <a:rPr lang="en-US" sz="3200" dirty="0">
                <a:solidFill>
                  <a:schemeClr val="bg1"/>
                </a:solidFill>
              </a:rPr>
              <a:t>Love (</a:t>
            </a:r>
            <a:r>
              <a:rPr lang="en-US" sz="3200" dirty="0">
                <a:solidFill>
                  <a:srgbClr val="FFC000"/>
                </a:solidFill>
              </a:rPr>
              <a:t>1 Corinthians 13:4-7</a:t>
            </a:r>
            <a:r>
              <a:rPr lang="en-US" sz="3200" dirty="0">
                <a:solidFill>
                  <a:schemeClr val="bg1"/>
                </a:solidFill>
              </a:rPr>
              <a:t>)</a:t>
            </a:r>
          </a:p>
          <a:p>
            <a:pPr lvl="1"/>
            <a:r>
              <a:rPr lang="en-US" sz="3200" dirty="0">
                <a:solidFill>
                  <a:schemeClr val="bg1"/>
                </a:solidFill>
              </a:rPr>
              <a:t>Soul saving includes your own (</a:t>
            </a:r>
            <a:r>
              <a:rPr lang="en-US" sz="3200" dirty="0">
                <a:solidFill>
                  <a:srgbClr val="FFC000"/>
                </a:solidFill>
              </a:rPr>
              <a:t>Matthew 10:11-20; Ezekiel 14:12-20</a:t>
            </a:r>
            <a:r>
              <a:rPr lang="en-US" sz="3200" dirty="0">
                <a:solidFill>
                  <a:schemeClr val="bg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30683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AA21F6-AF0C-ED95-7806-9D11F8FF2E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575B0FE-DF9B-BC4E-4199-7BFB8F5F0C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2D159A1-47B7-B0B0-712B-C0B11B219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50031"/>
            <a:ext cx="11353799" cy="1325563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What am I to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11C675-CF1E-B3F3-DD3B-C11322D30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575594"/>
            <a:ext cx="11353800" cy="49172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>
                <a:solidFill>
                  <a:schemeClr val="bg1"/>
                </a:solidFill>
              </a:rPr>
              <a:t>Do Not Be Complicit</a:t>
            </a:r>
            <a:endParaRPr lang="en-US" sz="3200" dirty="0">
              <a:solidFill>
                <a:schemeClr val="bg1"/>
              </a:solidFill>
            </a:endParaRPr>
          </a:p>
          <a:p>
            <a:r>
              <a:rPr lang="en-US" sz="3200" i="1" dirty="0">
                <a:solidFill>
                  <a:schemeClr val="bg1"/>
                </a:solidFill>
              </a:rPr>
              <a:t>“Now Saul was consenting to his death”</a:t>
            </a:r>
            <a:r>
              <a:rPr lang="en-US" sz="3200" dirty="0">
                <a:solidFill>
                  <a:schemeClr val="bg1"/>
                </a:solidFill>
              </a:rPr>
              <a:t> (</a:t>
            </a:r>
            <a:r>
              <a:rPr lang="en-US" sz="3200" dirty="0">
                <a:solidFill>
                  <a:srgbClr val="FFC000"/>
                </a:solidFill>
              </a:rPr>
              <a:t>Acts 8:1</a:t>
            </a:r>
            <a:r>
              <a:rPr lang="en-US" sz="3200" dirty="0">
                <a:solidFill>
                  <a:schemeClr val="bg1"/>
                </a:solidFill>
              </a:rPr>
              <a:t>) (</a:t>
            </a:r>
            <a:r>
              <a:rPr lang="en-US" sz="3200" dirty="0">
                <a:solidFill>
                  <a:srgbClr val="FFC000"/>
                </a:solidFill>
              </a:rPr>
              <a:t>cf. Acts 22:19</a:t>
            </a:r>
            <a:r>
              <a:rPr lang="en-US" sz="3200" dirty="0">
                <a:solidFill>
                  <a:schemeClr val="bg1"/>
                </a:solidFill>
              </a:rPr>
              <a:t>)</a:t>
            </a:r>
          </a:p>
          <a:p>
            <a:r>
              <a:rPr lang="en-US" sz="3200" dirty="0">
                <a:solidFill>
                  <a:schemeClr val="bg1"/>
                </a:solidFill>
              </a:rPr>
              <a:t>Standing on the other side, as one of them (</a:t>
            </a:r>
            <a:r>
              <a:rPr lang="en-US" sz="3200" dirty="0">
                <a:solidFill>
                  <a:srgbClr val="FFC000"/>
                </a:solidFill>
              </a:rPr>
              <a:t>Obadiah 10-11</a:t>
            </a:r>
            <a:r>
              <a:rPr lang="en-US" sz="3200" dirty="0">
                <a:solidFill>
                  <a:schemeClr val="bg1"/>
                </a:solidFill>
              </a:rPr>
              <a:t>)</a:t>
            </a:r>
          </a:p>
          <a:p>
            <a:r>
              <a:rPr lang="en-US" sz="3200" dirty="0">
                <a:solidFill>
                  <a:schemeClr val="bg1"/>
                </a:solidFill>
              </a:rPr>
              <a:t>Thoughtful about the situation, avoiding wrong or harm (</a:t>
            </a:r>
            <a:r>
              <a:rPr lang="en-US" sz="3200" dirty="0">
                <a:solidFill>
                  <a:srgbClr val="FFC000"/>
                </a:solidFill>
              </a:rPr>
              <a:t>Proverbs 3:27-30</a:t>
            </a:r>
            <a:r>
              <a:rPr lang="en-US" sz="3200" dirty="0">
                <a:solidFill>
                  <a:schemeClr val="bg1"/>
                </a:solidFill>
              </a:rPr>
              <a:t>)</a:t>
            </a:r>
          </a:p>
          <a:p>
            <a:r>
              <a:rPr lang="en-US" sz="3200" dirty="0">
                <a:solidFill>
                  <a:schemeClr val="bg1"/>
                </a:solidFill>
              </a:rPr>
              <a:t>Avoid being an ear that is persuaded by the wicked (</a:t>
            </a:r>
            <a:r>
              <a:rPr lang="en-US" sz="3200" dirty="0">
                <a:solidFill>
                  <a:srgbClr val="FFC000"/>
                </a:solidFill>
              </a:rPr>
              <a:t>Proverbs 6:14, 17, 19; 18:1, 2, 5, 8, 9, 13, 15, 17, 21</a:t>
            </a:r>
            <a:r>
              <a:rPr lang="en-US" sz="3200" dirty="0">
                <a:solidFill>
                  <a:schemeClr val="bg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21015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75F9A-EEAC-868A-B689-69D5351352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F6A6687-0EBE-BA6F-B486-70D8FE6C64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6368000-F05C-E04E-1909-7C1E2EEB7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50031"/>
            <a:ext cx="11353799" cy="1325563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What am I to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C26181-EEED-0190-E12F-49BF172841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575594"/>
            <a:ext cx="11353800" cy="49172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>
                <a:solidFill>
                  <a:schemeClr val="bg1"/>
                </a:solidFill>
              </a:rPr>
              <a:t>Oppose the Wicked</a:t>
            </a:r>
            <a:endParaRPr lang="en-US" sz="3200" dirty="0">
              <a:solidFill>
                <a:schemeClr val="bg1"/>
              </a:solidFill>
            </a:endParaRPr>
          </a:p>
          <a:p>
            <a:r>
              <a:rPr lang="en-US" sz="3200" dirty="0">
                <a:solidFill>
                  <a:schemeClr val="bg1"/>
                </a:solidFill>
              </a:rPr>
              <a:t>“The only thing necessary for the triumph of evil is for good men to do nothing.” (</a:t>
            </a:r>
            <a:r>
              <a:rPr lang="en-US" sz="3200" dirty="0">
                <a:solidFill>
                  <a:srgbClr val="FFC000"/>
                </a:solidFill>
              </a:rPr>
              <a:t>cf. Matthew 12:30</a:t>
            </a:r>
            <a:r>
              <a:rPr lang="en-US" sz="3200" dirty="0">
                <a:solidFill>
                  <a:schemeClr val="bg1"/>
                </a:solidFill>
              </a:rPr>
              <a:t>)</a:t>
            </a:r>
            <a:r>
              <a:rPr lang="en-US" sz="3200" dirty="0">
                <a:solidFill>
                  <a:schemeClr val="bg1"/>
                </a:solidFill>
                <a:effectLst/>
              </a:rPr>
              <a:t> </a:t>
            </a:r>
          </a:p>
          <a:p>
            <a:r>
              <a:rPr lang="en-US" sz="3200" dirty="0">
                <a:solidFill>
                  <a:schemeClr val="bg1"/>
                </a:solidFill>
              </a:rPr>
              <a:t>Expose darkness (</a:t>
            </a:r>
            <a:r>
              <a:rPr lang="en-US" sz="3200" dirty="0">
                <a:solidFill>
                  <a:srgbClr val="FFC000"/>
                </a:solidFill>
              </a:rPr>
              <a:t>Ephesians 5:8-13</a:t>
            </a:r>
            <a:r>
              <a:rPr lang="en-US" sz="3200" dirty="0">
                <a:solidFill>
                  <a:schemeClr val="bg1"/>
                </a:solidFill>
              </a:rPr>
              <a:t>)</a:t>
            </a:r>
          </a:p>
          <a:p>
            <a:r>
              <a:rPr lang="en-US" sz="3200" dirty="0">
                <a:solidFill>
                  <a:schemeClr val="bg1"/>
                </a:solidFill>
              </a:rPr>
              <a:t>Cut off opportunity from those who seek to harm, or are the cause harm (</a:t>
            </a:r>
            <a:r>
              <a:rPr lang="en-US" sz="3200" dirty="0">
                <a:solidFill>
                  <a:srgbClr val="FFC000"/>
                </a:solidFill>
              </a:rPr>
              <a:t>Romans 16:17-20; 2 Timothy 3:5</a:t>
            </a:r>
            <a:r>
              <a:rPr lang="en-US" sz="3200" dirty="0">
                <a:solidFill>
                  <a:schemeClr val="bg1"/>
                </a:solidFill>
              </a:rPr>
              <a:t>)</a:t>
            </a:r>
          </a:p>
          <a:p>
            <a:r>
              <a:rPr lang="en-US" sz="3200" dirty="0">
                <a:solidFill>
                  <a:schemeClr val="bg1"/>
                </a:solidFill>
              </a:rPr>
              <a:t>Pursue the heart of God in our relationships with fellow men (</a:t>
            </a:r>
            <a:r>
              <a:rPr lang="en-US" sz="3200" dirty="0">
                <a:solidFill>
                  <a:srgbClr val="FFC000"/>
                </a:solidFill>
              </a:rPr>
              <a:t>Isaiah 1:16-17, 21-23; Job 29:1-17</a:t>
            </a:r>
            <a:r>
              <a:rPr lang="en-US" sz="3200" dirty="0">
                <a:solidFill>
                  <a:schemeClr val="bg1"/>
                </a:solidFill>
              </a:rPr>
              <a:t>)</a:t>
            </a:r>
          </a:p>
          <a:p>
            <a:r>
              <a:rPr lang="en-US" sz="3200" dirty="0">
                <a:solidFill>
                  <a:schemeClr val="bg1"/>
                </a:solidFill>
              </a:rPr>
              <a:t>Overcome evil with good (</a:t>
            </a:r>
            <a:r>
              <a:rPr lang="en-US" sz="3200" dirty="0">
                <a:solidFill>
                  <a:srgbClr val="FFC000"/>
                </a:solidFill>
              </a:rPr>
              <a:t>Romans 12:21</a:t>
            </a:r>
            <a:r>
              <a:rPr lang="en-US" sz="3200" dirty="0">
                <a:solidFill>
                  <a:schemeClr val="bg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64626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B28966-341A-321E-A5C6-8BF3FAE52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65E2E4C-F999-1835-0F12-AAADB5DD74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812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500AAD-41AF-06BD-F125-9A871E2A93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C1AC8F7-98AA-AD3A-CAF9-DAFB61AAB8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036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ED6C65A-F858-B2A9-009F-FEB115E067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AD6FC76-DE16-FF3F-4252-D937A0D70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50031"/>
            <a:ext cx="11353799" cy="1325563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 Profile of Evil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2F001-EA0F-15F8-10E7-0AB7B4C9A6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575594"/>
            <a:ext cx="11353800" cy="49172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b="1" dirty="0">
                <a:solidFill>
                  <a:schemeClr val="bg1"/>
                </a:solidFill>
              </a:rPr>
              <a:t>Opposed to God </a:t>
            </a:r>
            <a:r>
              <a:rPr lang="en-US" sz="3200" dirty="0">
                <a:solidFill>
                  <a:schemeClr val="bg1"/>
                </a:solidFill>
              </a:rPr>
              <a:t>(</a:t>
            </a:r>
            <a:r>
              <a:rPr lang="en-US" sz="3200" dirty="0">
                <a:solidFill>
                  <a:srgbClr val="FFC000"/>
                </a:solidFill>
              </a:rPr>
              <a:t>Proverbs 6:12a, 16a</a:t>
            </a:r>
            <a:r>
              <a:rPr lang="en-US" sz="3200" dirty="0">
                <a:solidFill>
                  <a:schemeClr val="bg1"/>
                </a:solidFill>
              </a:rPr>
              <a:t>)</a:t>
            </a:r>
          </a:p>
          <a:p>
            <a:r>
              <a:rPr lang="en-US" sz="3200" i="1" dirty="0">
                <a:solidFill>
                  <a:schemeClr val="bg1"/>
                </a:solidFill>
              </a:rPr>
              <a:t>“worthless” </a:t>
            </a:r>
            <a:r>
              <a:rPr lang="en-US" sz="3200" dirty="0">
                <a:solidFill>
                  <a:schemeClr val="bg1"/>
                </a:solidFill>
              </a:rPr>
              <a:t>– </a:t>
            </a:r>
            <a:r>
              <a:rPr lang="en-US" sz="3200" i="1" dirty="0" err="1">
                <a:solidFill>
                  <a:schemeClr val="bg1"/>
                </a:solidFill>
              </a:rPr>
              <a:t>ḇelîya‘al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dirty="0">
                <a:solidFill>
                  <a:schemeClr val="bg1"/>
                </a:solidFill>
              </a:rPr>
              <a:t>– “worthlessness” (BDB); “worthlessness (</a:t>
            </a:r>
            <a:r>
              <a:rPr lang="en-US" sz="3200" i="1" dirty="0" err="1">
                <a:solidFill>
                  <a:schemeClr val="bg1"/>
                </a:solidFill>
              </a:rPr>
              <a:t>ḇelîya‘al</a:t>
            </a:r>
            <a:r>
              <a:rPr lang="en-US" sz="3200" dirty="0">
                <a:solidFill>
                  <a:schemeClr val="bg1"/>
                </a:solidFill>
              </a:rPr>
              <a:t>), derives from </a:t>
            </a:r>
            <a:r>
              <a:rPr lang="en-US" sz="3200" i="1" dirty="0" err="1">
                <a:solidFill>
                  <a:schemeClr val="bg1"/>
                </a:solidFill>
              </a:rPr>
              <a:t>bal</a:t>
            </a:r>
            <a:r>
              <a:rPr lang="en-US" sz="3200" i="1" dirty="0">
                <a:solidFill>
                  <a:schemeClr val="bg1"/>
                </a:solidFill>
              </a:rPr>
              <a:t>(</a:t>
            </a:r>
            <a:r>
              <a:rPr lang="en-US" sz="3200" i="1" dirty="0" err="1">
                <a:solidFill>
                  <a:schemeClr val="bg1"/>
                </a:solidFill>
              </a:rPr>
              <a:t>i</a:t>
            </a:r>
            <a:r>
              <a:rPr lang="en-US" sz="3200" i="1" dirty="0">
                <a:solidFill>
                  <a:schemeClr val="bg1"/>
                </a:solidFill>
              </a:rPr>
              <a:t>) </a:t>
            </a:r>
            <a:r>
              <a:rPr lang="en-US" sz="3200" i="1" dirty="0" err="1">
                <a:solidFill>
                  <a:schemeClr val="bg1"/>
                </a:solidFill>
              </a:rPr>
              <a:t>yaʿl</a:t>
            </a:r>
            <a:r>
              <a:rPr lang="en-US" sz="3200" i="1" dirty="0">
                <a:solidFill>
                  <a:schemeClr val="bg1"/>
                </a:solidFill>
              </a:rPr>
              <a:t>(</a:t>
            </a:r>
            <a:r>
              <a:rPr lang="en-US" sz="3200" i="1" dirty="0" err="1">
                <a:solidFill>
                  <a:schemeClr val="bg1"/>
                </a:solidFill>
              </a:rPr>
              <a:t>ê</a:t>
            </a:r>
            <a:r>
              <a:rPr lang="en-US" sz="3200" i="1" dirty="0">
                <a:solidFill>
                  <a:schemeClr val="bg1"/>
                </a:solidFill>
              </a:rPr>
              <a:t>)</a:t>
            </a:r>
            <a:r>
              <a:rPr lang="en-US" sz="3200" dirty="0">
                <a:solidFill>
                  <a:schemeClr val="bg1"/>
                </a:solidFill>
              </a:rPr>
              <a:t>, meaning ‘(a place from which) none arises,’ and is thus a euphemism for </a:t>
            </a:r>
            <a:r>
              <a:rPr lang="en-US" sz="3200" dirty="0" err="1">
                <a:solidFill>
                  <a:schemeClr val="bg1"/>
                </a:solidFill>
              </a:rPr>
              <a:t>Sheol</a:t>
            </a:r>
            <a:r>
              <a:rPr lang="en-US" sz="3200" dirty="0">
                <a:solidFill>
                  <a:schemeClr val="bg1"/>
                </a:solidFill>
              </a:rPr>
              <a:t>…[or]…it comes from </a:t>
            </a:r>
            <a:r>
              <a:rPr lang="he-IL" sz="3200" dirty="0">
                <a:solidFill>
                  <a:schemeClr val="bg1"/>
                </a:solidFill>
              </a:rPr>
              <a:t>בָּלַע‎ ‘</a:t>
            </a:r>
            <a:r>
              <a:rPr lang="en-US" sz="3200" dirty="0">
                <a:solidFill>
                  <a:schemeClr val="bg1"/>
                </a:solidFill>
              </a:rPr>
              <a:t>to swallow’ and thus should be understood as ‘the swallower’” (NIDOTTE) (</a:t>
            </a:r>
            <a:r>
              <a:rPr lang="en-US" sz="3200" dirty="0">
                <a:solidFill>
                  <a:srgbClr val="FFC000"/>
                </a:solidFill>
              </a:rPr>
              <a:t>Proverbs 1:10, 12, 18-19</a:t>
            </a:r>
            <a:r>
              <a:rPr lang="en-US" sz="3200" dirty="0">
                <a:solidFill>
                  <a:schemeClr val="bg1"/>
                </a:solidFill>
              </a:rPr>
              <a:t>)</a:t>
            </a:r>
          </a:p>
          <a:p>
            <a:r>
              <a:rPr lang="en-US" sz="3200" dirty="0">
                <a:solidFill>
                  <a:schemeClr val="bg1"/>
                </a:solidFill>
              </a:rPr>
              <a:t>“This word occurs 27× in the OT and generally refers to a person who has become so wicked and corrupt that he/she is a detriment to society.” (ibid.) (</a:t>
            </a:r>
            <a:r>
              <a:rPr lang="en-US" sz="3200" dirty="0">
                <a:solidFill>
                  <a:srgbClr val="FFC000"/>
                </a:solidFill>
              </a:rPr>
              <a:t>Deuteronomy 13:12-15; 1 Samuel 2:12, 24</a:t>
            </a:r>
            <a:r>
              <a:rPr lang="en-US" sz="3200" dirty="0">
                <a:solidFill>
                  <a:schemeClr val="bg1"/>
                </a:solidFill>
              </a:rPr>
              <a:t> - children/sons of Belial)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470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01636A-F85E-9DE3-0D00-63AB5CFAB7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B034837-F474-92F8-DA0F-967B83849C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64B7738-E2AA-48B2-5181-D0648B70C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50031"/>
            <a:ext cx="11353799" cy="1325563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 Profile of Evil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DE7BEF-55F5-3C7F-9CF9-4F465AA51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575594"/>
            <a:ext cx="11353800" cy="49172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>
                <a:solidFill>
                  <a:schemeClr val="bg1"/>
                </a:solidFill>
              </a:rPr>
              <a:t>Opposed to God </a:t>
            </a:r>
            <a:r>
              <a:rPr lang="en-US" sz="3200" dirty="0">
                <a:solidFill>
                  <a:schemeClr val="bg1"/>
                </a:solidFill>
              </a:rPr>
              <a:t>(</a:t>
            </a:r>
            <a:r>
              <a:rPr lang="en-US" sz="3200" dirty="0">
                <a:solidFill>
                  <a:srgbClr val="FFC000"/>
                </a:solidFill>
              </a:rPr>
              <a:t>Proverbs 6:12a, 16a</a:t>
            </a:r>
            <a:r>
              <a:rPr lang="en-US" sz="3200" dirty="0">
                <a:solidFill>
                  <a:schemeClr val="bg1"/>
                </a:solidFill>
              </a:rPr>
              <a:t>)</a:t>
            </a:r>
          </a:p>
          <a:p>
            <a:r>
              <a:rPr lang="en-US" sz="3200" i="1" dirty="0">
                <a:solidFill>
                  <a:schemeClr val="bg1"/>
                </a:solidFill>
              </a:rPr>
              <a:t>“worthless” </a:t>
            </a:r>
            <a:r>
              <a:rPr lang="en-US" sz="3200" dirty="0">
                <a:solidFill>
                  <a:schemeClr val="bg1"/>
                </a:solidFill>
              </a:rPr>
              <a:t>– </a:t>
            </a:r>
            <a:r>
              <a:rPr lang="en-US" sz="3200" i="1" dirty="0" err="1">
                <a:solidFill>
                  <a:schemeClr val="bg1"/>
                </a:solidFill>
              </a:rPr>
              <a:t>ḇelîya‘al</a:t>
            </a:r>
            <a:endParaRPr lang="en-US" sz="3200" i="1" dirty="0">
              <a:solidFill>
                <a:schemeClr val="bg1"/>
              </a:solidFill>
            </a:endParaRPr>
          </a:p>
          <a:p>
            <a:r>
              <a:rPr lang="en-US" sz="3200" dirty="0">
                <a:solidFill>
                  <a:schemeClr val="bg1"/>
                </a:solidFill>
              </a:rPr>
              <a:t>Against God (</a:t>
            </a:r>
            <a:r>
              <a:rPr lang="en-US" sz="3200" dirty="0">
                <a:solidFill>
                  <a:srgbClr val="FFC000"/>
                </a:solidFill>
              </a:rPr>
              <a:t>1 Samuel 12:12</a:t>
            </a:r>
            <a:r>
              <a:rPr lang="en-US" sz="3200" dirty="0">
                <a:solidFill>
                  <a:schemeClr val="bg1"/>
                </a:solidFill>
              </a:rPr>
              <a:t>), justice (</a:t>
            </a:r>
            <a:r>
              <a:rPr lang="en-US" sz="3200" dirty="0">
                <a:solidFill>
                  <a:srgbClr val="FFC000"/>
                </a:solidFill>
              </a:rPr>
              <a:t>Proverbs 19:28</a:t>
            </a:r>
            <a:r>
              <a:rPr lang="en-US" sz="3200" dirty="0">
                <a:solidFill>
                  <a:schemeClr val="bg1"/>
                </a:solidFill>
              </a:rPr>
              <a:t>), community (</a:t>
            </a:r>
            <a:r>
              <a:rPr lang="en-US" sz="3200" dirty="0">
                <a:solidFill>
                  <a:srgbClr val="FFC000"/>
                </a:solidFill>
              </a:rPr>
              <a:t>Deuteronomy 15:9</a:t>
            </a:r>
            <a:r>
              <a:rPr lang="en-US" sz="3200" dirty="0">
                <a:solidFill>
                  <a:schemeClr val="bg1"/>
                </a:solidFill>
              </a:rPr>
              <a:t>), propriety (</a:t>
            </a:r>
            <a:r>
              <a:rPr lang="en-US" sz="3200" dirty="0">
                <a:solidFill>
                  <a:srgbClr val="FFC000"/>
                </a:solidFill>
              </a:rPr>
              <a:t>1 Samuel 1:16</a:t>
            </a:r>
            <a:r>
              <a:rPr lang="en-US" sz="3200" dirty="0">
                <a:solidFill>
                  <a:schemeClr val="bg1"/>
                </a:solidFill>
              </a:rPr>
              <a:t>), life (</a:t>
            </a:r>
            <a:r>
              <a:rPr lang="en-US" sz="3200" dirty="0">
                <a:solidFill>
                  <a:srgbClr val="FFC000"/>
                </a:solidFill>
              </a:rPr>
              <a:t>2 Samuel 22:5</a:t>
            </a:r>
            <a:r>
              <a:rPr lang="en-US" sz="3200" dirty="0">
                <a:solidFill>
                  <a:schemeClr val="bg1"/>
                </a:solidFill>
              </a:rPr>
              <a:t>) </a:t>
            </a:r>
          </a:p>
          <a:p>
            <a:r>
              <a:rPr lang="en-US" sz="3200" i="1" dirty="0">
                <a:solidFill>
                  <a:schemeClr val="bg1"/>
                </a:solidFill>
              </a:rPr>
              <a:t>“And what accord has Christ with Belial?”</a:t>
            </a:r>
            <a:r>
              <a:rPr lang="en-US" sz="3200" dirty="0">
                <a:solidFill>
                  <a:schemeClr val="bg1"/>
                </a:solidFill>
              </a:rPr>
              <a:t> (</a:t>
            </a:r>
            <a:r>
              <a:rPr lang="en-US" sz="3200" dirty="0">
                <a:solidFill>
                  <a:srgbClr val="FFC000"/>
                </a:solidFill>
              </a:rPr>
              <a:t>2 Corinthians 6:15</a:t>
            </a:r>
            <a:r>
              <a:rPr lang="en-US" sz="3200" dirty="0">
                <a:solidFill>
                  <a:schemeClr val="bg1"/>
                </a:solidFill>
              </a:rPr>
              <a:t>)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12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1FC4E-0E70-B1FF-85B9-BC97DD7451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317564A-2499-5279-3C1A-C5292C76FB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75DF0B-7402-83F7-BE63-60F61E121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50031"/>
            <a:ext cx="11353799" cy="1325563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 Profile of Evil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59B5E-C950-A7CC-9BE8-D30880529F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575594"/>
            <a:ext cx="11353800" cy="4917281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US" sz="12300" b="1" dirty="0">
                <a:solidFill>
                  <a:schemeClr val="bg1"/>
                </a:solidFill>
              </a:rPr>
              <a:t>Opposed to God </a:t>
            </a:r>
            <a:r>
              <a:rPr lang="en-US" sz="9800" dirty="0">
                <a:solidFill>
                  <a:schemeClr val="bg1"/>
                </a:solidFill>
              </a:rPr>
              <a:t>(</a:t>
            </a:r>
            <a:r>
              <a:rPr lang="en-US" sz="9800" dirty="0">
                <a:solidFill>
                  <a:srgbClr val="FFC000"/>
                </a:solidFill>
              </a:rPr>
              <a:t>Proverbs 6:12a, 16a</a:t>
            </a:r>
            <a:r>
              <a:rPr lang="en-US" sz="9800" dirty="0">
                <a:solidFill>
                  <a:schemeClr val="bg1"/>
                </a:solidFill>
              </a:rPr>
              <a:t>)</a:t>
            </a:r>
          </a:p>
          <a:p>
            <a:r>
              <a:rPr lang="en-US" sz="9800" b="1" i="1" dirty="0">
                <a:solidFill>
                  <a:schemeClr val="bg1"/>
                </a:solidFill>
              </a:rPr>
              <a:t>“wicked”</a:t>
            </a:r>
            <a:r>
              <a:rPr lang="en-US" sz="9800" dirty="0">
                <a:solidFill>
                  <a:schemeClr val="bg1"/>
                </a:solidFill>
              </a:rPr>
              <a:t> – </a:t>
            </a:r>
            <a:r>
              <a:rPr lang="en-US" sz="9800" i="1" dirty="0">
                <a:solidFill>
                  <a:schemeClr val="bg1"/>
                </a:solidFill>
              </a:rPr>
              <a:t>’</a:t>
            </a:r>
            <a:r>
              <a:rPr lang="en-US" sz="9800" i="1" dirty="0" err="1">
                <a:solidFill>
                  <a:schemeClr val="bg1"/>
                </a:solidFill>
              </a:rPr>
              <a:t>âwen</a:t>
            </a:r>
            <a:r>
              <a:rPr lang="en-US" sz="9800" dirty="0">
                <a:solidFill>
                  <a:schemeClr val="bg1"/>
                </a:solidFill>
              </a:rPr>
              <a:t> – “(1) disaster; (2) (looming) disaster; (3) sin, injustice; (4) deception, nothingness; (5) false, idolatrous cult” (HALOT)</a:t>
            </a:r>
            <a:r>
              <a:rPr lang="en-US" sz="9800" dirty="0">
                <a:solidFill>
                  <a:schemeClr val="bg1"/>
                </a:solidFill>
                <a:effectLst/>
              </a:rPr>
              <a:t> </a:t>
            </a:r>
          </a:p>
          <a:p>
            <a:pPr marL="228600" lvl="2">
              <a:spcBef>
                <a:spcPts val="1000"/>
              </a:spcBef>
            </a:pPr>
            <a:r>
              <a:rPr lang="he-IL" sz="9200" dirty="0">
                <a:solidFill>
                  <a:schemeClr val="bg1"/>
                </a:solidFill>
              </a:rPr>
              <a:t>“</a:t>
            </a:r>
            <a:r>
              <a:rPr lang="en-US" sz="9200" dirty="0">
                <a:solidFill>
                  <a:schemeClr val="bg1"/>
                </a:solidFill>
              </a:rPr>
              <a:t>occurs predominantly in poetic passages and most often has the worshipers (or worship) of Yahweh as its backdrop. The doer of </a:t>
            </a:r>
            <a:r>
              <a:rPr lang="he-IL" sz="9200" dirty="0">
                <a:solidFill>
                  <a:schemeClr val="bg1"/>
                </a:solidFill>
              </a:rPr>
              <a:t>אָוֶן‎ </a:t>
            </a:r>
            <a:r>
              <a:rPr lang="en-US" sz="9200" dirty="0">
                <a:solidFill>
                  <a:schemeClr val="bg1"/>
                </a:solidFill>
              </a:rPr>
              <a:t>seeks to unsettle or even kill any faithful member of the covenant community, esp. the less fortunate individuals.” (NIDOTTE) (</a:t>
            </a:r>
            <a:r>
              <a:rPr lang="en-US" sz="9200" dirty="0">
                <a:solidFill>
                  <a:srgbClr val="FFC000"/>
                </a:solidFill>
              </a:rPr>
              <a:t>cf. Psalm 28:3</a:t>
            </a:r>
            <a:r>
              <a:rPr lang="en-US" sz="9200">
                <a:solidFill>
                  <a:srgbClr val="FFC000"/>
                </a:solidFill>
              </a:rPr>
              <a:t>; 59:1-5</a:t>
            </a:r>
            <a:r>
              <a:rPr lang="en-US" sz="9200" dirty="0">
                <a:solidFill>
                  <a:schemeClr val="bg1"/>
                </a:solidFill>
              </a:rPr>
              <a:t>)</a:t>
            </a:r>
          </a:p>
          <a:p>
            <a:pPr marL="228600" lvl="2">
              <a:spcBef>
                <a:spcPts val="1000"/>
              </a:spcBef>
            </a:pPr>
            <a:r>
              <a:rPr lang="en-US" sz="9200" dirty="0">
                <a:solidFill>
                  <a:schemeClr val="bg1"/>
                </a:solidFill>
              </a:rPr>
              <a:t>“it appears to derive from the same parent root as </a:t>
            </a:r>
            <a:r>
              <a:rPr lang="he-IL" sz="9200" dirty="0">
                <a:solidFill>
                  <a:schemeClr val="bg1"/>
                </a:solidFill>
              </a:rPr>
              <a:t>אוֹן‎ </a:t>
            </a:r>
            <a:r>
              <a:rPr lang="en-US" sz="9200" dirty="0">
                <a:solidFill>
                  <a:schemeClr val="bg1"/>
                </a:solidFill>
              </a:rPr>
              <a:t>(</a:t>
            </a:r>
            <a:r>
              <a:rPr lang="he-IL" sz="9200" dirty="0" err="1">
                <a:solidFill>
                  <a:schemeClr val="bg1"/>
                </a:solidFill>
              </a:rPr>
              <a:t>ʾ</a:t>
            </a:r>
            <a:r>
              <a:rPr lang="en-US" sz="9200" dirty="0" err="1">
                <a:solidFill>
                  <a:schemeClr val="bg1"/>
                </a:solidFill>
              </a:rPr>
              <a:t>ôn</a:t>
            </a:r>
            <a:r>
              <a:rPr lang="en-US" sz="9200" dirty="0">
                <a:solidFill>
                  <a:schemeClr val="bg1"/>
                </a:solidFill>
              </a:rPr>
              <a:t>) (power). Consequently, </a:t>
            </a:r>
            <a:r>
              <a:rPr lang="he-IL" sz="9200" dirty="0">
                <a:solidFill>
                  <a:schemeClr val="bg1"/>
                </a:solidFill>
              </a:rPr>
              <a:t>אָוֶן‎ </a:t>
            </a:r>
            <a:r>
              <a:rPr lang="en-US" sz="9200" dirty="0">
                <a:solidFill>
                  <a:schemeClr val="bg1"/>
                </a:solidFill>
              </a:rPr>
              <a:t>could highlight a negative aspect of power, i.e., the abuse of power that brings harm and destruction (TDOT 1:141–42).” (ibid.) </a:t>
            </a:r>
          </a:p>
        </p:txBody>
      </p:sp>
    </p:spTree>
    <p:extLst>
      <p:ext uri="{BB962C8B-B14F-4D97-AF65-F5344CB8AC3E}">
        <p14:creationId xmlns:p14="http://schemas.microsoft.com/office/powerpoint/2010/main" val="1084381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C53BCF-89ED-596E-611C-4F3BEE8123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9A475E1-F23F-026D-F8F7-5397198E2C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0364EE4-CBBC-495A-BAB0-F5CDD71E2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50031"/>
            <a:ext cx="11353799" cy="1325563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 Profile of Evil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EEBEF-AC10-B00D-61A8-CDAB5901E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575594"/>
            <a:ext cx="11353800" cy="49172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>
                <a:solidFill>
                  <a:schemeClr val="bg1"/>
                </a:solidFill>
              </a:rPr>
              <a:t>Opposed to God </a:t>
            </a:r>
            <a:r>
              <a:rPr lang="en-US" sz="3200" dirty="0">
                <a:solidFill>
                  <a:schemeClr val="bg1"/>
                </a:solidFill>
              </a:rPr>
              <a:t>(</a:t>
            </a:r>
            <a:r>
              <a:rPr lang="en-US" sz="3200" dirty="0">
                <a:solidFill>
                  <a:srgbClr val="FFC000"/>
                </a:solidFill>
              </a:rPr>
              <a:t>Proverbs 6:12a, 16a</a:t>
            </a:r>
            <a:r>
              <a:rPr lang="en-US" sz="3200" dirty="0">
                <a:solidFill>
                  <a:schemeClr val="bg1"/>
                </a:solidFill>
              </a:rPr>
              <a:t>)</a:t>
            </a:r>
          </a:p>
          <a:p>
            <a:r>
              <a:rPr lang="en-US" sz="3200" i="1" dirty="0">
                <a:solidFill>
                  <a:schemeClr val="bg1"/>
                </a:solidFill>
              </a:rPr>
              <a:t>“the Lord hates” </a:t>
            </a:r>
            <a:r>
              <a:rPr lang="en-US" sz="3200" dirty="0">
                <a:solidFill>
                  <a:schemeClr val="bg1"/>
                </a:solidFill>
              </a:rPr>
              <a:t>(</a:t>
            </a:r>
            <a:r>
              <a:rPr lang="en-US" sz="3200" dirty="0">
                <a:solidFill>
                  <a:srgbClr val="FFC000"/>
                </a:solidFill>
              </a:rPr>
              <a:t>v. 16</a:t>
            </a:r>
            <a:r>
              <a:rPr lang="en-US" sz="3200" dirty="0">
                <a:solidFill>
                  <a:schemeClr val="bg1"/>
                </a:solidFill>
              </a:rPr>
              <a:t>) (</a:t>
            </a:r>
            <a:r>
              <a:rPr lang="en-US" sz="3200" dirty="0">
                <a:solidFill>
                  <a:srgbClr val="FFC000"/>
                </a:solidFill>
              </a:rPr>
              <a:t>Exodus 34:6-7; Micah 6:8</a:t>
            </a:r>
            <a:r>
              <a:rPr lang="en-US" sz="3200" dirty="0">
                <a:solidFill>
                  <a:schemeClr val="bg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67627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010D0C-4317-36D5-39C7-7A005B112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13728FC-9141-3EF5-C4FE-1488510292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4BBD082-C9EF-1647-2245-F93ACCF03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50031"/>
            <a:ext cx="11353799" cy="1325563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 Profile of Evil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0EE05-1297-A168-BA7B-90DD315FD6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575594"/>
            <a:ext cx="11353800" cy="49172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>
                <a:solidFill>
                  <a:schemeClr val="bg1"/>
                </a:solidFill>
              </a:rPr>
              <a:t>Heart Set on Evil </a:t>
            </a:r>
            <a:r>
              <a:rPr lang="en-US" sz="3200" dirty="0">
                <a:solidFill>
                  <a:schemeClr val="bg1"/>
                </a:solidFill>
              </a:rPr>
              <a:t>(</a:t>
            </a:r>
            <a:r>
              <a:rPr lang="en-US" sz="3200" dirty="0">
                <a:solidFill>
                  <a:srgbClr val="FFC000"/>
                </a:solidFill>
              </a:rPr>
              <a:t>Proverbs 6:12b, 14a, 18a</a:t>
            </a:r>
            <a:r>
              <a:rPr lang="en-US" sz="3200" dirty="0">
                <a:solidFill>
                  <a:schemeClr val="bg1"/>
                </a:solidFill>
              </a:rPr>
              <a:t>)</a:t>
            </a:r>
          </a:p>
          <a:p>
            <a:r>
              <a:rPr lang="en-US" sz="3200" dirty="0">
                <a:solidFill>
                  <a:schemeClr val="bg1"/>
                </a:solidFill>
              </a:rPr>
              <a:t>Perverse mouth and heart (</a:t>
            </a:r>
            <a:r>
              <a:rPr lang="en-US" sz="3200" dirty="0">
                <a:solidFill>
                  <a:srgbClr val="FFC000"/>
                </a:solidFill>
              </a:rPr>
              <a:t>vv. 12b, 14a</a:t>
            </a:r>
            <a:r>
              <a:rPr lang="en-US" sz="3200" dirty="0">
                <a:solidFill>
                  <a:schemeClr val="bg1"/>
                </a:solidFill>
              </a:rPr>
              <a:t>) (</a:t>
            </a:r>
            <a:r>
              <a:rPr lang="en-US" sz="3200" dirty="0">
                <a:solidFill>
                  <a:srgbClr val="FFC000"/>
                </a:solidFill>
              </a:rPr>
              <a:t>Proverbs 4:23; Matthew 12:34-35; 15:18-19; James 3:14-16</a:t>
            </a:r>
            <a:r>
              <a:rPr lang="en-US" sz="3200" dirty="0">
                <a:solidFill>
                  <a:schemeClr val="bg1"/>
                </a:solidFill>
              </a:rPr>
              <a:t>)</a:t>
            </a:r>
          </a:p>
          <a:p>
            <a:r>
              <a:rPr lang="en-US" sz="3200" dirty="0">
                <a:solidFill>
                  <a:schemeClr val="bg1"/>
                </a:solidFill>
              </a:rPr>
              <a:t>Heart that devises wicked plans (</a:t>
            </a:r>
            <a:r>
              <a:rPr lang="en-US" sz="3200" dirty="0">
                <a:solidFill>
                  <a:srgbClr val="FFC000"/>
                </a:solidFill>
              </a:rPr>
              <a:t>v. 18a</a:t>
            </a:r>
            <a:r>
              <a:rPr lang="en-US" sz="3200" dirty="0">
                <a:solidFill>
                  <a:schemeClr val="bg1"/>
                </a:solidFill>
              </a:rPr>
              <a:t>) (</a:t>
            </a:r>
            <a:r>
              <a:rPr lang="en-US" sz="3200" dirty="0">
                <a:solidFill>
                  <a:srgbClr val="FFC000"/>
                </a:solidFill>
              </a:rPr>
              <a:t>Psalm 10:1-11</a:t>
            </a:r>
            <a:r>
              <a:rPr lang="en-US" sz="3200" dirty="0">
                <a:solidFill>
                  <a:schemeClr val="bg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94921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5535E8-A837-35C1-F064-577F40835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3FC5F1E-DCC7-47F3-E8AD-8999A849E2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8BC5ACC-83DC-C48F-2CDA-5043F5F08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50031"/>
            <a:ext cx="11353799" cy="1325563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 Profile of Evil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5A624-7BD3-0337-0BFD-0D7EBA567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575594"/>
            <a:ext cx="11353800" cy="49172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>
                <a:solidFill>
                  <a:schemeClr val="bg1"/>
                </a:solidFill>
              </a:rPr>
              <a:t>Calculated Evil</a:t>
            </a:r>
            <a:endParaRPr lang="en-US" sz="3200" dirty="0">
              <a:solidFill>
                <a:schemeClr val="bg1"/>
              </a:solidFill>
            </a:endParaRPr>
          </a:p>
          <a:p>
            <a:r>
              <a:rPr lang="en-US" sz="3200" i="1" dirty="0">
                <a:solidFill>
                  <a:schemeClr val="bg1"/>
                </a:solidFill>
              </a:rPr>
              <a:t>“devises evil continually” </a:t>
            </a:r>
            <a:r>
              <a:rPr lang="en-US" sz="3200" dirty="0">
                <a:solidFill>
                  <a:schemeClr val="bg1"/>
                </a:solidFill>
              </a:rPr>
              <a:t>(</a:t>
            </a:r>
            <a:r>
              <a:rPr lang="en-US" sz="3200" dirty="0">
                <a:solidFill>
                  <a:srgbClr val="FFC000"/>
                </a:solidFill>
              </a:rPr>
              <a:t>v. 14b</a:t>
            </a:r>
            <a:r>
              <a:rPr lang="en-US" sz="3200" dirty="0">
                <a:solidFill>
                  <a:schemeClr val="bg1"/>
                </a:solidFill>
              </a:rPr>
              <a:t>)</a:t>
            </a:r>
          </a:p>
          <a:p>
            <a:r>
              <a:rPr lang="en-US" sz="3200" i="1" dirty="0">
                <a:solidFill>
                  <a:schemeClr val="bg1"/>
                </a:solidFill>
              </a:rPr>
              <a:t>“sows discord” </a:t>
            </a:r>
            <a:r>
              <a:rPr lang="en-US" sz="3200" dirty="0">
                <a:solidFill>
                  <a:schemeClr val="bg1"/>
                </a:solidFill>
              </a:rPr>
              <a:t>(</a:t>
            </a:r>
            <a:r>
              <a:rPr lang="en-US" sz="3200" dirty="0">
                <a:solidFill>
                  <a:srgbClr val="FFC000"/>
                </a:solidFill>
              </a:rPr>
              <a:t>vv. 14c, 19</a:t>
            </a:r>
            <a:r>
              <a:rPr lang="en-US" sz="3200" dirty="0">
                <a:solidFill>
                  <a:schemeClr val="bg1"/>
                </a:solidFill>
              </a:rPr>
              <a:t>)</a:t>
            </a:r>
          </a:p>
          <a:p>
            <a:r>
              <a:rPr lang="en-US" sz="3200" dirty="0">
                <a:solidFill>
                  <a:schemeClr val="bg1"/>
                </a:solidFill>
              </a:rPr>
              <a:t>The whole body used for evil (</a:t>
            </a:r>
            <a:r>
              <a:rPr lang="en-US" sz="3200" dirty="0">
                <a:solidFill>
                  <a:srgbClr val="FFC000"/>
                </a:solidFill>
              </a:rPr>
              <a:t>v. 13</a:t>
            </a:r>
            <a:r>
              <a:rPr lang="en-US" sz="3200" dirty="0">
                <a:solidFill>
                  <a:schemeClr val="bg1"/>
                </a:solidFill>
              </a:rPr>
              <a:t>) (</a:t>
            </a:r>
            <a:r>
              <a:rPr lang="en-US" sz="3200" dirty="0">
                <a:solidFill>
                  <a:srgbClr val="FFC000"/>
                </a:solidFill>
              </a:rPr>
              <a:t>Proverbs 16:27-30; Isaiah 58:3-4, 9</a:t>
            </a:r>
            <a:r>
              <a:rPr lang="en-US" sz="3200" dirty="0">
                <a:solidFill>
                  <a:schemeClr val="bg1"/>
                </a:solidFill>
              </a:rPr>
              <a:t>)</a:t>
            </a:r>
          </a:p>
          <a:p>
            <a:r>
              <a:rPr lang="en-US" sz="3200" dirty="0">
                <a:solidFill>
                  <a:schemeClr val="bg1"/>
                </a:solidFill>
              </a:rPr>
              <a:t>Pride, lying, killing (</a:t>
            </a:r>
            <a:r>
              <a:rPr lang="en-US" sz="3200" dirty="0">
                <a:solidFill>
                  <a:srgbClr val="FFC000"/>
                </a:solidFill>
              </a:rPr>
              <a:t>vv. 17-19</a:t>
            </a:r>
            <a:r>
              <a:rPr lang="en-US" sz="3200" dirty="0">
                <a:solidFill>
                  <a:schemeClr val="bg1"/>
                </a:solidFill>
              </a:rPr>
              <a:t>) (</a:t>
            </a:r>
            <a:r>
              <a:rPr lang="en-US" sz="3200" dirty="0">
                <a:solidFill>
                  <a:srgbClr val="FFC000"/>
                </a:solidFill>
              </a:rPr>
              <a:t>Isaiah 2:12, 17-18; Psalm 120:2; Matthew 15:19; 1 John 3:15</a:t>
            </a:r>
            <a:r>
              <a:rPr lang="en-US" sz="3200" dirty="0">
                <a:solidFill>
                  <a:schemeClr val="bg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11204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869CD2-AAC2-4E49-1093-7AFD8A962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886B8AC-833B-7E8A-AC9D-8770F1D3D8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81EE4A9-D25F-7BBA-39D7-5F3AE4971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50031"/>
            <a:ext cx="11353799" cy="1325563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 Profile of Evil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B4C7F-7566-DFD7-4903-6245A3DF1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575594"/>
            <a:ext cx="11353800" cy="49172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>
                <a:solidFill>
                  <a:schemeClr val="bg1"/>
                </a:solidFill>
              </a:rPr>
              <a:t>Deeds with Destructive Destiny </a:t>
            </a:r>
            <a:r>
              <a:rPr lang="en-US" sz="3200" dirty="0">
                <a:solidFill>
                  <a:schemeClr val="bg1"/>
                </a:solidFill>
              </a:rPr>
              <a:t>(</a:t>
            </a:r>
            <a:r>
              <a:rPr lang="en-US" sz="3200" dirty="0">
                <a:solidFill>
                  <a:srgbClr val="FFC000"/>
                </a:solidFill>
              </a:rPr>
              <a:t>Proverbs 6:15</a:t>
            </a:r>
            <a:r>
              <a:rPr lang="en-US" sz="3200" dirty="0">
                <a:solidFill>
                  <a:schemeClr val="bg1"/>
                </a:solidFill>
              </a:rPr>
              <a:t>)</a:t>
            </a:r>
          </a:p>
          <a:p>
            <a:r>
              <a:rPr lang="en-US" sz="3200" i="1" dirty="0">
                <a:solidFill>
                  <a:schemeClr val="bg1"/>
                </a:solidFill>
              </a:rPr>
              <a:t>“Therefore” </a:t>
            </a:r>
            <a:r>
              <a:rPr lang="en-US" sz="3200" dirty="0">
                <a:solidFill>
                  <a:schemeClr val="bg1"/>
                </a:solidFill>
              </a:rPr>
              <a:t>connects his behavior with his end.</a:t>
            </a:r>
          </a:p>
          <a:p>
            <a:pPr>
              <a:buClr>
                <a:schemeClr val="bg1"/>
              </a:buClr>
            </a:pPr>
            <a:r>
              <a:rPr lang="en-US" sz="3200" dirty="0">
                <a:solidFill>
                  <a:srgbClr val="FFC000"/>
                </a:solidFill>
              </a:rPr>
              <a:t>Proverbs 1:17-19 </a:t>
            </a:r>
            <a:r>
              <a:rPr lang="en-US" sz="3200" dirty="0">
                <a:solidFill>
                  <a:schemeClr val="bg1"/>
                </a:solidFill>
              </a:rPr>
              <a:t>– backfires.</a:t>
            </a:r>
          </a:p>
          <a:p>
            <a:pPr>
              <a:buClr>
                <a:schemeClr val="bg1"/>
              </a:buClr>
            </a:pPr>
            <a:r>
              <a:rPr lang="en-US" sz="3200" dirty="0">
                <a:solidFill>
                  <a:srgbClr val="FFC000"/>
                </a:solidFill>
              </a:rPr>
              <a:t>Isaiah 1:21-23, 31 </a:t>
            </a:r>
            <a:r>
              <a:rPr lang="en-US" sz="3200" dirty="0">
                <a:solidFill>
                  <a:schemeClr val="bg1"/>
                </a:solidFill>
              </a:rPr>
              <a:t>– their actions set their own lives on fire.</a:t>
            </a:r>
          </a:p>
          <a:p>
            <a:pPr>
              <a:buClr>
                <a:schemeClr val="bg1"/>
              </a:buClr>
            </a:pPr>
            <a:r>
              <a:rPr lang="en-US" sz="3200" dirty="0">
                <a:solidFill>
                  <a:srgbClr val="FFC000"/>
                </a:solidFill>
              </a:rPr>
              <a:t>Proverbs 6:15-16 </a:t>
            </a:r>
            <a:r>
              <a:rPr lang="en-US" sz="3200" dirty="0">
                <a:solidFill>
                  <a:schemeClr val="bg1"/>
                </a:solidFill>
              </a:rPr>
              <a:t>– eternal judgment of the Lord (</a:t>
            </a:r>
            <a:r>
              <a:rPr lang="en-US" sz="3200" dirty="0">
                <a:solidFill>
                  <a:srgbClr val="FFC000"/>
                </a:solidFill>
              </a:rPr>
              <a:t>Psalm 1, 11</a:t>
            </a:r>
            <a:r>
              <a:rPr lang="en-US" sz="3200" dirty="0">
                <a:solidFill>
                  <a:schemeClr val="bg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10241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917</Words>
  <Application>Microsoft Macintosh PowerPoint</Application>
  <PresentationFormat>Widescreen</PresentationFormat>
  <Paragraphs>57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A Profile of Evil</vt:lpstr>
      <vt:lpstr>A Profile of Evil</vt:lpstr>
      <vt:lpstr>A Profile of Evil</vt:lpstr>
      <vt:lpstr>A Profile of Evil</vt:lpstr>
      <vt:lpstr>A Profile of Evil</vt:lpstr>
      <vt:lpstr>A Profile of Evil</vt:lpstr>
      <vt:lpstr>A Profile of Evil</vt:lpstr>
      <vt:lpstr>What am I to do?</vt:lpstr>
      <vt:lpstr>What am I to do?</vt:lpstr>
      <vt:lpstr>What am I to do?</vt:lpstr>
      <vt:lpstr>What am I to do?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Jeremiah Cox</dc:creator>
  <cp:lastModifiedBy>Jeremiah Cox</cp:lastModifiedBy>
  <cp:revision>3</cp:revision>
  <dcterms:created xsi:type="dcterms:W3CDTF">2025-07-26T16:32:07Z</dcterms:created>
  <dcterms:modified xsi:type="dcterms:W3CDTF">2025-07-27T01:45:33Z</dcterms:modified>
</cp:coreProperties>
</file>