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58"/>
  </p:normalViewPr>
  <p:slideViewPr>
    <p:cSldViewPr snapToGrid="0">
      <p:cViewPr varScale="1">
        <p:scale>
          <a:sx n="115" d="100"/>
          <a:sy n="115" d="100"/>
        </p:scale>
        <p:origin x="9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DE76-412A-4A75-6970-5B0C495E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1353A-9911-8131-28B7-AA718E8F0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2264-BE45-C615-419C-B4E25BC7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F2DF-D60B-6E31-66B1-308CCF9A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06F2-58A1-C056-B83C-C34B0E7F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394E-32F4-F14A-25D5-AF275754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7B42F-98A1-3D4F-A6F6-D94FB47D6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F6BF6-B13F-63F5-B3C5-3D4C1B90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D3CE-8D1B-0A43-2FD9-5E545BE5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968D-EFEE-4931-8B83-9E5E9E26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EB9B3-E9D7-4349-5570-9063AC77A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BDB46-0E0B-2BCE-BB9F-A2328D9B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0512-65C8-FB9B-A8A8-6232131B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1263-712F-3C85-CE7A-E9E83601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1CE7-916E-93E0-B027-FD32F794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7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0C61-141E-0B6C-260F-FD5E3AD6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A74D-1210-A471-9A22-FB58802D2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14FB-2AFB-A6BD-6676-B88A1A3E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14D8-58FD-0DF5-4A24-9C6A6230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A306-A5AC-3BF7-16CE-15A8674E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3BF4-1EE6-3D67-47BC-66D426FC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2CB8B-24D0-244B-6FC6-231390BE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7D85-B68F-7423-414A-51377294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B467-B277-F82C-EA1B-C9C0FCB4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3847F-CE48-0D0C-52C7-7B81495D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2150-E86A-9B3A-15ED-735BFF1A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75C9-E906-99C8-5B5B-EB6C1C185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C8FEC-E2E1-A446-0EFB-3EF0EC3E0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24054-7FBB-FCDF-F3C2-08792D94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40438-6875-E3D4-7475-D3335B17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09960-F12B-DB8F-42C6-35F3A9C0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8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BA1C-24FB-57EA-72D1-DACD2902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0F35-8299-713A-A744-48C3EE18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2DE87-8ED9-54CB-99AB-EDBDC7B3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2D67C-F462-D584-317B-A3219E491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4886D-583E-C026-14A6-6900F76C6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02FC8-C932-E377-813B-9142F9CB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DB87E-CED9-88DC-4EA7-358EF386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497A7-DA84-E1DF-F19E-B7E3EE0B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5B49-2F3A-8CE9-88C0-5A3242CB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19FB4-8829-FB68-7C0A-A366A3AE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32E8A-72A8-8B54-586D-6FD5D59C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47853-D375-F96A-01C1-46CB3A17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3A333-5E99-6A09-6BBA-A3B77EDA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4D882-2277-6A13-F66C-7F3253DD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F8CB-E85A-4EC1-2487-3CCD2554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DA98-D096-2CB3-94E0-580B243B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FE07-6151-11F2-0A68-84D7F259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20948-1357-5752-EDE2-26C3B4D73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E3529-B666-6220-A9B1-DECD8282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C96E-8B4B-5E57-B866-2D44F016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859D8-4C66-7DAA-3A4B-2494DA56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0337-86A1-241C-6B70-FBDCCE0A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92659-F82E-E56F-EC9D-C99A82ACB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2DDE0-EB8C-48FB-95F6-91B2515C6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B4DEF-76BD-77B7-F09B-EC9A6D8D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B411-A6EC-2C69-019B-DC9786E3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70F1-593C-1807-8973-C7001530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85DFC-B0FE-3B51-1432-7DD947C7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0EF4F-5718-592B-9059-F2DDEE600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B03D5-6285-2731-87D9-CB70B5F9F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3F852-FB96-1142-B701-4C1DF2DC3A00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668C9-F109-832B-2BF0-E643B30EA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19D43-76EA-710F-173B-6CD7AE049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6D4BB-C79C-734E-99BE-D80A5345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98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3B25C-7150-E3FA-0A96-D56B79F9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4DD09-8FA0-3506-B30A-458F883BC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CDEE-789F-3727-9E45-448D2DD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Fruit of the Spirit</a:t>
            </a:r>
          </a:p>
          <a:p>
            <a:r>
              <a:rPr lang="en-US" sz="3600" dirty="0"/>
              <a:t>Products of God’s making which are borne by us when we yield our will to the Spirit’s will (</a:t>
            </a:r>
            <a:r>
              <a:rPr lang="en-US" sz="3600" i="1" dirty="0"/>
              <a:t>Galatians 5:17-18</a:t>
            </a:r>
            <a:r>
              <a:rPr lang="en-US" sz="3600" dirty="0"/>
              <a:t>).</a:t>
            </a:r>
          </a:p>
          <a:p>
            <a:r>
              <a:rPr lang="en-US" sz="3600" dirty="0"/>
              <a:t>Man has free-will, but needs God’s guidance – </a:t>
            </a:r>
            <a:r>
              <a:rPr lang="en-US" sz="3600" i="1" dirty="0"/>
              <a:t>Ecclesiastes 12:13; Jeremiah 17:7-8; Psalm 19; Acts 17:26-27</a:t>
            </a:r>
          </a:p>
        </p:txBody>
      </p:sp>
    </p:spTree>
    <p:extLst>
      <p:ext uri="{BB962C8B-B14F-4D97-AF65-F5344CB8AC3E}">
        <p14:creationId xmlns:p14="http://schemas.microsoft.com/office/powerpoint/2010/main" val="41208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2395F-3095-7CD3-5552-F160552A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8E1FE9-25B2-46EB-CF01-7E9D543D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A253-22BE-717C-2B27-F074FD45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Fruit of the Spirit</a:t>
            </a:r>
          </a:p>
          <a:p>
            <a:r>
              <a:rPr lang="en-US" sz="3600" dirty="0"/>
              <a:t>Products of God’s making which are borne by us when we yield our will to the Spirit’s will (</a:t>
            </a:r>
            <a:r>
              <a:rPr lang="en-US" sz="3600" i="1" dirty="0"/>
              <a:t>Galatians 5:17-18</a:t>
            </a:r>
            <a:r>
              <a:rPr lang="en-US" sz="3600" dirty="0"/>
              <a:t>).</a:t>
            </a:r>
          </a:p>
          <a:p>
            <a:r>
              <a:rPr lang="en-US" sz="3600" dirty="0"/>
              <a:t>The fruit comes from what God plants within us – </a:t>
            </a:r>
            <a:r>
              <a:rPr lang="en-US" sz="3600" i="1" dirty="0"/>
              <a:t>James 1:18, 21; Luke 8:11, 15 </a:t>
            </a:r>
            <a:r>
              <a:rPr lang="en-US" sz="3600" dirty="0"/>
              <a:t>(</a:t>
            </a:r>
            <a:r>
              <a:rPr lang="en-US" sz="3600" i="1" dirty="0"/>
              <a:t>cf. Matthew 5:16; Acts 11:22-23; 1 Cor. 15:10; Galatians 2:20; John 15:5-8</a:t>
            </a:r>
            <a:r>
              <a:rPr lang="en-US" sz="3600" dirty="0"/>
              <a:t>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8536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C10C6-B105-6A86-7236-C117516A4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06D6A-B622-7C9E-F258-429FD8BF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C174-B6BD-9C29-64C8-82584868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Fruit of the Spirit</a:t>
            </a:r>
          </a:p>
          <a:p>
            <a:r>
              <a:rPr lang="en-US" sz="3600" dirty="0"/>
              <a:t>Products of God’s making which are borne by us when we yield our will to the Spirit’s will (</a:t>
            </a:r>
            <a:r>
              <a:rPr lang="en-US" sz="3600" i="1" dirty="0"/>
              <a:t>Galatians 5:17-18</a:t>
            </a:r>
            <a:r>
              <a:rPr lang="en-US" sz="3600" dirty="0"/>
              <a:t>).</a:t>
            </a:r>
          </a:p>
          <a:p>
            <a:r>
              <a:rPr lang="en-US" sz="3600" dirty="0"/>
              <a:t>It is </a:t>
            </a:r>
            <a:r>
              <a:rPr lang="en-US" sz="3600" i="1" dirty="0"/>
              <a:t>“fruit” </a:t>
            </a:r>
            <a:r>
              <a:rPr lang="en-US" sz="3600" dirty="0"/>
              <a:t>(singular) because it is a unified whole, the character of God – </a:t>
            </a:r>
            <a:r>
              <a:rPr lang="en-US" sz="3600" i="1" dirty="0"/>
              <a:t>Romans 8:9; Galatians 2:20; 4:19; 2 Peter 1:3-4</a:t>
            </a:r>
          </a:p>
        </p:txBody>
      </p:sp>
    </p:spTree>
    <p:extLst>
      <p:ext uri="{BB962C8B-B14F-4D97-AF65-F5344CB8AC3E}">
        <p14:creationId xmlns:p14="http://schemas.microsoft.com/office/powerpoint/2010/main" val="401178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DD55B-980F-4A89-FCE1-A945E0EA2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F8F99-AAD5-4505-909F-4771FB03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567CC-2E03-07FD-C518-62C1BEEE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5C600-5849-EE33-74A8-F56963CD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3172-6A61-2E48-4835-8CACA8DF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Troublers in Galatia</a:t>
            </a:r>
          </a:p>
          <a:p>
            <a:r>
              <a:rPr lang="en-US" sz="3600" i="1" dirty="0"/>
              <a:t>“there are some who trouble you and want to pervert the gospel of Christ” </a:t>
            </a:r>
            <a:r>
              <a:rPr lang="en-US" sz="3600" dirty="0"/>
              <a:t>(</a:t>
            </a:r>
            <a:r>
              <a:rPr lang="en-US" sz="3600" i="1" dirty="0"/>
              <a:t>Galatians 1:7</a:t>
            </a:r>
            <a:r>
              <a:rPr lang="en-US" sz="3600" dirty="0"/>
              <a:t>).</a:t>
            </a:r>
          </a:p>
          <a:p>
            <a:r>
              <a:rPr lang="en-US" sz="3600" dirty="0"/>
              <a:t>They have affected the Galatians’ faith – </a:t>
            </a:r>
            <a:r>
              <a:rPr lang="en-US" sz="3600" i="1" dirty="0"/>
              <a:t>5:7-10</a:t>
            </a:r>
          </a:p>
          <a:p>
            <a:r>
              <a:rPr lang="en-US" sz="3600" dirty="0"/>
              <a:t>Compelling Gentiles to live as Jews – </a:t>
            </a:r>
            <a:r>
              <a:rPr lang="en-US" sz="3600" i="1" dirty="0"/>
              <a:t>2:14; 5:11-12 </a:t>
            </a:r>
            <a:r>
              <a:rPr lang="en-US" sz="3600" dirty="0"/>
              <a:t>(</a:t>
            </a:r>
            <a:r>
              <a:rPr lang="en-US" sz="3600" i="1" dirty="0"/>
              <a:t>cf. John 12:32; Acts 13:42, 45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31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FB7C-4D3A-579D-3A31-CD0D839D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1B5B1-60E3-CAC9-24E7-9FE16629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09D8-2CA0-5F6B-E82A-9F557106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Liberty in Christ</a:t>
            </a:r>
          </a:p>
          <a:p>
            <a:r>
              <a:rPr lang="en-US" sz="3600" dirty="0"/>
              <a:t>Liberated from a yoke of bondage (</a:t>
            </a:r>
            <a:r>
              <a:rPr lang="en-US" sz="3600" i="1" dirty="0"/>
              <a:t>5:1-6</a:t>
            </a:r>
            <a:r>
              <a:rPr lang="en-US" sz="3600" dirty="0"/>
              <a:t>) – </a:t>
            </a:r>
            <a:r>
              <a:rPr lang="en-US" sz="3600" i="1" dirty="0"/>
              <a:t>Acts 15:9-11; Romans 10:4</a:t>
            </a:r>
          </a:p>
          <a:p>
            <a:r>
              <a:rPr lang="en-US" sz="3600" dirty="0"/>
              <a:t>The liberation is from sin which necessitated liberation from the Law of Moses – </a:t>
            </a:r>
            <a:r>
              <a:rPr lang="en-US" sz="3600" i="1" dirty="0"/>
              <a:t>Romans 6:20-22; 7:4-6</a:t>
            </a:r>
          </a:p>
          <a:p>
            <a:r>
              <a:rPr lang="en-US" sz="3600" i="1" dirty="0"/>
              <a:t>“law of Christ” </a:t>
            </a:r>
            <a:r>
              <a:rPr lang="en-US" sz="3600" dirty="0"/>
              <a:t>(</a:t>
            </a:r>
            <a:r>
              <a:rPr lang="en-US" sz="3600" i="1" dirty="0"/>
              <a:t>6:2</a:t>
            </a:r>
            <a:r>
              <a:rPr lang="en-US" sz="3600" dirty="0"/>
              <a:t>) = </a:t>
            </a:r>
            <a:r>
              <a:rPr lang="en-US" sz="3600" i="1" dirty="0"/>
              <a:t>“law of liberty” </a:t>
            </a:r>
            <a:r>
              <a:rPr lang="en-US" sz="3600" dirty="0"/>
              <a:t>(</a:t>
            </a:r>
            <a:r>
              <a:rPr lang="en-US" sz="3600" i="1" dirty="0"/>
              <a:t>James 1:25</a:t>
            </a:r>
            <a:r>
              <a:rPr lang="en-US" sz="3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7731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98E46-49B4-CC89-4DAC-149F765E4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0DFFC-9A84-D47D-476E-01DDBC50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DE99-6D9F-C00E-DF23-6024CF04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Nature of Liberty in Christ</a:t>
            </a:r>
          </a:p>
          <a:p>
            <a:r>
              <a:rPr lang="en-US" sz="3600" dirty="0"/>
              <a:t>The liberty is for fellowship with God which involves obedient faith – </a:t>
            </a:r>
            <a:r>
              <a:rPr lang="en-US" sz="3600" i="1" dirty="0"/>
              <a:t>Galatians 2:19; 5:6; 6:15-16 </a:t>
            </a:r>
            <a:r>
              <a:rPr lang="en-US" sz="3600" dirty="0"/>
              <a:t>(</a:t>
            </a:r>
            <a:r>
              <a:rPr lang="en-US" sz="3600" i="1" dirty="0"/>
              <a:t>cf. Hebrews 9:14</a:t>
            </a:r>
            <a:r>
              <a:rPr lang="en-US" sz="3600" dirty="0"/>
              <a:t>)</a:t>
            </a:r>
          </a:p>
          <a:p>
            <a:r>
              <a:rPr lang="en-US" sz="3600" dirty="0"/>
              <a:t>We are still a slave, and are to bear fruit to God – </a:t>
            </a:r>
            <a:r>
              <a:rPr lang="en-US" sz="3600" i="1" dirty="0"/>
              <a:t>Romans 6:17-18; 7:4, 6</a:t>
            </a:r>
          </a:p>
        </p:txBody>
      </p:sp>
    </p:spTree>
    <p:extLst>
      <p:ext uri="{BB962C8B-B14F-4D97-AF65-F5344CB8AC3E}">
        <p14:creationId xmlns:p14="http://schemas.microsoft.com/office/powerpoint/2010/main" val="96050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3704-9563-7A27-EFC8-EF642D3A1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40EB6-3BA8-1B95-A0F2-754E2C7B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F8AF-0B5C-60D2-BFF3-CCDA6F95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Licentiousness Contradicts Liberty</a:t>
            </a:r>
          </a:p>
          <a:p>
            <a:r>
              <a:rPr lang="en-US" sz="3600" dirty="0"/>
              <a:t>Paul dealt with antinomianism and libertinism (</a:t>
            </a:r>
            <a:r>
              <a:rPr lang="en-US" sz="3600" i="1" dirty="0"/>
              <a:t>cf. 2 Peter 2:18-19; Romans 3:8; 6:1</a:t>
            </a:r>
            <a:r>
              <a:rPr lang="en-US" sz="3600" dirty="0"/>
              <a:t>).</a:t>
            </a:r>
          </a:p>
          <a:p>
            <a:r>
              <a:rPr lang="en-US" sz="3600" dirty="0"/>
              <a:t>Since the liberty is from sin and condemnation to serve God, licentiousness contradicts it.</a:t>
            </a:r>
          </a:p>
          <a:p>
            <a:r>
              <a:rPr lang="en-US" sz="3600" dirty="0"/>
              <a:t>Opportunity to serve (</a:t>
            </a:r>
            <a:r>
              <a:rPr lang="en-US" sz="3600" i="1" dirty="0"/>
              <a:t>Galatians 5:13-15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901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9F644-5A5E-A674-1FCB-CC3E1CCB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22C93-EAF3-E1FB-51F1-B1CB91D4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15A4-DB80-8E96-598F-398F4A8B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A Change of Identity</a:t>
            </a:r>
          </a:p>
          <a:p>
            <a:r>
              <a:rPr lang="en-US" sz="3600" i="1" dirty="0"/>
              <a:t>“those who are Christ’s” </a:t>
            </a:r>
            <a:r>
              <a:rPr lang="en-US" sz="3600" dirty="0"/>
              <a:t>(</a:t>
            </a:r>
            <a:r>
              <a:rPr lang="en-US" sz="3600" i="1" dirty="0"/>
              <a:t>Galatians 5:24-25</a:t>
            </a:r>
            <a:r>
              <a:rPr lang="en-US" sz="3600" dirty="0"/>
              <a:t>)</a:t>
            </a:r>
          </a:p>
          <a:p>
            <a:r>
              <a:rPr lang="en-US" sz="3600" dirty="0"/>
              <a:t>No longer Jew or Gentile, but Christ’s – </a:t>
            </a:r>
            <a:r>
              <a:rPr lang="en-US" sz="3600" i="1" dirty="0"/>
              <a:t>Galatians 3:26-29; 4:4-5, 9</a:t>
            </a:r>
          </a:p>
          <a:p>
            <a:r>
              <a:rPr lang="en-US" sz="3600" dirty="0"/>
              <a:t>No longer yielding to flesh, but following the Spirit – </a:t>
            </a:r>
            <a:r>
              <a:rPr lang="en-US" sz="3600" i="1" dirty="0"/>
              <a:t>Galatians 5:24-25 </a:t>
            </a:r>
            <a:r>
              <a:rPr lang="en-US" sz="3600" dirty="0"/>
              <a:t>(</a:t>
            </a:r>
            <a:r>
              <a:rPr lang="en-US" sz="3600" i="1" dirty="0"/>
              <a:t>cf. Romans 7:5; Ephesians 4:17-19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29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E503-CFC0-4390-7237-89C657758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421874-5AD9-5852-D029-DFD85D2D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5466-29A8-31ED-939D-960F75C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A Change of Leadership</a:t>
            </a:r>
          </a:p>
          <a:p>
            <a:r>
              <a:rPr lang="en-US" sz="3600" dirty="0"/>
              <a:t>Led by the Spirit (</a:t>
            </a:r>
            <a:r>
              <a:rPr lang="en-US" sz="3600" i="1" dirty="0"/>
              <a:t>Galatians 5:18</a:t>
            </a:r>
            <a:r>
              <a:rPr lang="en-US" sz="3600" dirty="0"/>
              <a:t>)</a:t>
            </a:r>
            <a:r>
              <a:rPr lang="en-US" sz="3600" i="1" dirty="0"/>
              <a:t> – Romans 8:14-17</a:t>
            </a:r>
          </a:p>
          <a:p>
            <a:r>
              <a:rPr lang="en-US" sz="3600" dirty="0"/>
              <a:t>Led away from the lusts of the flesh (</a:t>
            </a:r>
            <a:r>
              <a:rPr lang="en-US" sz="3600" i="1" dirty="0"/>
              <a:t>Galatians 5:16-17</a:t>
            </a:r>
            <a:r>
              <a:rPr lang="en-US" sz="3600" dirty="0"/>
              <a:t>)</a:t>
            </a:r>
            <a:r>
              <a:rPr lang="en-US" sz="3600" i="1" dirty="0"/>
              <a:t> – Romans 1:16; 8:2; Galatians 2:20; Romans 8:9-11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675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C53E7-F13D-1CD3-1E16-E9CE1A11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B3AD9-C8D5-DB75-5A8D-6309D9E86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85FA2-6FCA-9941-D02C-752592A1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05621"/>
            <a:ext cx="11353800" cy="383296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Works of the Flesh</a:t>
            </a:r>
          </a:p>
          <a:p>
            <a:r>
              <a:rPr lang="en-US" sz="3600" dirty="0"/>
              <a:t>Products of our own making when the wants of our flesh are followed (</a:t>
            </a:r>
            <a:r>
              <a:rPr lang="en-US" sz="3600" i="1" dirty="0"/>
              <a:t>Galatians 5:17</a:t>
            </a:r>
            <a:r>
              <a:rPr lang="en-US" sz="3600" dirty="0"/>
              <a:t>).</a:t>
            </a:r>
          </a:p>
          <a:p>
            <a:r>
              <a:rPr lang="en-US" sz="3600" dirty="0"/>
              <a:t>Man is not created to follow his intuition or desires – </a:t>
            </a:r>
            <a:r>
              <a:rPr lang="en-US" sz="3600" i="1" dirty="0"/>
              <a:t>Jeremiah 10:23; 17:5-6, 9-10; Proverbs 14:12</a:t>
            </a:r>
          </a:p>
        </p:txBody>
      </p:sp>
    </p:spTree>
    <p:extLst>
      <p:ext uri="{BB962C8B-B14F-4D97-AF65-F5344CB8AC3E}">
        <p14:creationId xmlns:p14="http://schemas.microsoft.com/office/powerpoint/2010/main" val="136877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499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2025-08-16T14:06:05Z</dcterms:created>
  <dcterms:modified xsi:type="dcterms:W3CDTF">2025-08-16T14:37:34Z</dcterms:modified>
</cp:coreProperties>
</file>