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01A7-32AC-4A3B-F33B-142E64D27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9A336-FDBD-BBB4-955E-1C5D15C4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BFA9-D3BB-002A-6CF7-8F89DCFF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42FF-4DBC-0698-ED9E-02DCE1A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C90D-A99A-8EAB-AA6D-C518D3D3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6EEB-E639-E8A2-D3B0-D3A3BB4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EC7E4-0D69-D812-3855-14C36174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737C-35BC-D664-9FD5-FE8386EE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DEF1-2C60-50B6-5EAD-84B486E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B4BF-441E-A16A-3485-E871A4E4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52FA1-EA3B-4F86-9330-77CB4916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34710-6162-E109-8C47-5B275E9FC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452B-FEB7-3881-2F26-5722C851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2EFAB-0A14-E7CB-4D07-E72E51EF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20CC-861B-18BE-AAC8-4070CFA9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556C-6A58-2B21-239A-C46923FA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9AB6-4A5C-0272-743A-6BB2D086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400A-6D09-EC38-5038-8B255675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EDD5-EB22-2FB1-F52A-B73C26E3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8392-95A5-1E22-FEE8-1DE89B2E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9D6A-779D-026A-A3B0-1193D96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F417-BF9C-EEC1-30A5-F0F47235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1E21-2342-9343-7BF6-52703074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8515-AFF8-90D4-A11B-8C061D6F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8535-2223-9A0D-B4E3-073D425D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6D20-4D25-777A-7495-6AC56202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B235-3B19-7F8B-D53A-7BAE1F72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C0CF-8060-5668-5A31-A3BB3B85E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ACC0A-49DF-32CF-ED61-0658B8B2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1422-BF95-BDD3-C20C-21BDFF8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B891-D48F-D8CB-BE8D-2EE177F7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8329-D8AC-6AAE-CA50-C7CEE072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4377-DAE6-F125-79D4-34529929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1599-93B5-090B-F0EF-A2942D9A6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090A6-97AB-FC9A-9ED4-D4FED5EED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B777B-6C63-D87E-76A1-7973C7E4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B9BEF-6144-4B08-71AA-5D40D218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06104-26EA-DC7E-1C62-31BC75B5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21FCA-EF2D-90F1-B90A-A51BE225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CF3D-EEEF-2101-6165-0C4DEBA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FFFA8-E6AB-00BB-472E-AB09CFE0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EF838-7843-1F5C-C6B4-BA2981BE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54B6F-EF27-048D-8107-1AE1068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5B9E4-1E55-98DB-050E-29F446B2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23DC-FE69-0FDB-70CE-3AF1359E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2CF3-B01E-A0B0-664F-05760B2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49DB-D8EE-5540-AEDE-7AAB0C9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5B2B-B6E7-2910-266C-603D2310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8B65-EC98-D0A8-A1C5-736DD967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0BEA1-943F-1400-D944-9D825D78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C8CFD-A7BC-03B0-90C8-434E91CE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75D4A-0FC4-9BFB-44BB-723DD1E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F35D-5904-B072-AECC-66DEF4A9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02D35-92A4-98BE-202E-E48B9A284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C805D-7F66-6164-4092-910E6444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0CB66-BE92-4A13-0B10-F1FA0A31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A47E-3C93-E0A2-51FC-8DF4A859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4316D-FA4B-7102-8048-DE5D411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6EF3-2BFA-36F9-8455-49CB8705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5069E-A028-DF18-1612-DFF2E5F8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B061-DCFB-3565-A1B1-7CBFFBF9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C8D79-7471-7946-954B-624413D2A8BF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D20A-7C24-BFAC-6431-DA2EDC65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5186-3788-D22A-B51B-A8D4D2F82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60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9FE3-3729-1EAB-0B97-2D4215E2C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5951D-86BE-FEDD-924B-0B4D72F5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9AF3-3750-FBFC-33B0-5EF9418B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Peace is a State of Harmony with God</a:t>
            </a:r>
          </a:p>
          <a:p>
            <a:r>
              <a:rPr lang="en-US" sz="3600" dirty="0"/>
              <a:t>More than absence of war and conflict – </a:t>
            </a:r>
            <a:r>
              <a:rPr lang="en-US" sz="3600" i="1" dirty="0"/>
              <a:t>Matthew 12:30</a:t>
            </a:r>
          </a:p>
          <a:p>
            <a:r>
              <a:rPr lang="en-US" sz="3600" dirty="0"/>
              <a:t>Revelation of the Spirit, and presence of Christ – </a:t>
            </a:r>
            <a:r>
              <a:rPr lang="en-US" sz="3600" i="1" dirty="0"/>
              <a:t>John 14:25-27</a:t>
            </a:r>
          </a:p>
          <a:p>
            <a:r>
              <a:rPr lang="en-US" sz="3600" dirty="0"/>
              <a:t>Peace in Christ in contrast to tribulation – </a:t>
            </a:r>
            <a:r>
              <a:rPr lang="en-US" sz="3600" i="1" dirty="0"/>
              <a:t>John 16:33 </a:t>
            </a:r>
            <a:r>
              <a:rPr lang="en-US" sz="3600" dirty="0"/>
              <a:t>(</a:t>
            </a:r>
            <a:r>
              <a:rPr lang="en-US" sz="3600" i="1" dirty="0"/>
              <a:t>cf. 1 John 2:15-17</a:t>
            </a:r>
            <a:r>
              <a:rPr lang="en-US" sz="3600" dirty="0"/>
              <a:t>)</a:t>
            </a:r>
          </a:p>
          <a:p>
            <a:r>
              <a:rPr lang="en-US" sz="3600" dirty="0"/>
              <a:t>Christ, the prince of Peace – </a:t>
            </a:r>
            <a:r>
              <a:rPr lang="en-US" sz="3600" i="1" dirty="0"/>
              <a:t>Isaiah 9:6-7</a:t>
            </a:r>
          </a:p>
        </p:txBody>
      </p:sp>
    </p:spTree>
    <p:extLst>
      <p:ext uri="{BB962C8B-B14F-4D97-AF65-F5344CB8AC3E}">
        <p14:creationId xmlns:p14="http://schemas.microsoft.com/office/powerpoint/2010/main" val="260993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A0007-4E04-BA3B-40D0-D6F6DA815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604E8-0FAA-470C-FE13-F1588563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7C01-A228-9B2C-4999-80437D57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Peace is an Inner State of Tranquility and Contentment</a:t>
            </a:r>
          </a:p>
          <a:p>
            <a:r>
              <a:rPr lang="en-US" sz="3600" dirty="0"/>
              <a:t>A mind stayed on the Lord is at peace – </a:t>
            </a:r>
            <a:r>
              <a:rPr lang="en-US" sz="3600" i="1" dirty="0"/>
              <a:t>Isaiah 26:1-6</a:t>
            </a:r>
          </a:p>
          <a:p>
            <a:r>
              <a:rPr lang="en-US" sz="3600" dirty="0"/>
              <a:t>Product of God’s grace – </a:t>
            </a:r>
            <a:r>
              <a:rPr lang="en-US" sz="3600" i="1" dirty="0"/>
              <a:t>Galatians 1:3</a:t>
            </a:r>
          </a:p>
          <a:p>
            <a:r>
              <a:rPr lang="en-US" sz="3600" dirty="0"/>
              <a:t>Fellowship with God – </a:t>
            </a:r>
            <a:r>
              <a:rPr lang="en-US" sz="3600" i="1" dirty="0"/>
              <a:t>Rom. 8:6; 15:13; Gal. 6:15-16</a:t>
            </a:r>
          </a:p>
          <a:p>
            <a:r>
              <a:rPr lang="en-US" sz="3600" dirty="0"/>
              <a:t>The blessings of fellowship with God – </a:t>
            </a:r>
            <a:r>
              <a:rPr lang="en-US" sz="3600" i="1" dirty="0"/>
              <a:t>Philippians 4</a:t>
            </a:r>
          </a:p>
        </p:txBody>
      </p:sp>
    </p:spTree>
    <p:extLst>
      <p:ext uri="{BB962C8B-B14F-4D97-AF65-F5344CB8AC3E}">
        <p14:creationId xmlns:p14="http://schemas.microsoft.com/office/powerpoint/2010/main" val="39602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D9E37-1CFE-EF1F-FD26-265AAB8D4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5839A-5D5C-C579-1D15-AD8FDE92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32A1-E657-B725-487C-887F5361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Peace is Pursued in Others</a:t>
            </a:r>
          </a:p>
          <a:p>
            <a:r>
              <a:rPr lang="en-US" sz="3600" dirty="0"/>
              <a:t>Peacemakers – </a:t>
            </a:r>
            <a:r>
              <a:rPr lang="en-US" sz="3600" i="1" dirty="0"/>
              <a:t>Matthew 5:9; Romans 12:18</a:t>
            </a:r>
          </a:p>
          <a:p>
            <a:r>
              <a:rPr lang="en-US" sz="3600" dirty="0"/>
              <a:t>Preaching peace – </a:t>
            </a:r>
            <a:r>
              <a:rPr lang="en-US" sz="3600" i="1" dirty="0"/>
              <a:t>Ephesians 6:15; James 3:18</a:t>
            </a:r>
          </a:p>
          <a:p>
            <a:r>
              <a:rPr lang="en-US" sz="3600" dirty="0"/>
              <a:t>Pursuing what makes for peace – </a:t>
            </a:r>
            <a:r>
              <a:rPr lang="en-US" sz="3600" i="1" dirty="0"/>
              <a:t>Romans 14:19-23</a:t>
            </a:r>
          </a:p>
        </p:txBody>
      </p:sp>
    </p:spTree>
    <p:extLst>
      <p:ext uri="{BB962C8B-B14F-4D97-AF65-F5344CB8AC3E}">
        <p14:creationId xmlns:p14="http://schemas.microsoft.com/office/powerpoint/2010/main" val="362195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59B7-9D42-2B51-F604-A50364F3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0CD5D-E9DA-8B3C-3035-C469BC8F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5763-4071-AB16-6366-B5A1DFAE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74B64-70FF-D47B-8B20-F30C9E98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299ADE-18D0-2478-1E09-DEF0D6DA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7C8F-3810-4947-E27E-89AB525A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Love as a Disposition of the Mind</a:t>
            </a:r>
          </a:p>
          <a:p>
            <a:r>
              <a:rPr lang="en-US" sz="3600" dirty="0"/>
              <a:t>“spirit” of love – </a:t>
            </a:r>
            <a:r>
              <a:rPr lang="en-US" sz="3600" i="1" dirty="0"/>
              <a:t>2 Timothy 1:7</a:t>
            </a:r>
          </a:p>
          <a:p>
            <a:r>
              <a:rPr lang="en-US" sz="3600" dirty="0"/>
              <a:t>Love as a motivation and qualifying trait – </a:t>
            </a:r>
            <a:r>
              <a:rPr lang="en-US" sz="3600" i="1" dirty="0"/>
              <a:t>1 Corinthians 13:1-3</a:t>
            </a:r>
          </a:p>
          <a:p>
            <a:r>
              <a:rPr lang="en-US" sz="3600" dirty="0"/>
              <a:t>Love as the precursor to obedience – </a:t>
            </a:r>
            <a:r>
              <a:rPr lang="en-US" sz="3600" i="1" dirty="0"/>
              <a:t>John 14:15</a:t>
            </a:r>
          </a:p>
        </p:txBody>
      </p:sp>
    </p:spTree>
    <p:extLst>
      <p:ext uri="{BB962C8B-B14F-4D97-AF65-F5344CB8AC3E}">
        <p14:creationId xmlns:p14="http://schemas.microsoft.com/office/powerpoint/2010/main" val="328932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154D-F206-C711-6BAA-8A5128A6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79C21-D982-A8B0-DFF1-70005F02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0CE-B168-C05D-A882-7B6E760B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Love is Intelligent and Purposeful</a:t>
            </a:r>
          </a:p>
          <a:p>
            <a:r>
              <a:rPr lang="en-US" sz="3600" dirty="0"/>
              <a:t>The way of love is instructed – </a:t>
            </a:r>
            <a:r>
              <a:rPr lang="en-US" sz="3600" i="1" dirty="0"/>
              <a:t>1 John 5:3; Matthew 22:37-40; John 14:15</a:t>
            </a:r>
          </a:p>
          <a:p>
            <a:r>
              <a:rPr lang="en-US" sz="3600" dirty="0"/>
              <a:t>Love does not aim for the minimum – </a:t>
            </a:r>
            <a:r>
              <a:rPr lang="en-US" sz="3600" i="1" dirty="0"/>
              <a:t>Philippians 1:9-11</a:t>
            </a:r>
          </a:p>
        </p:txBody>
      </p:sp>
    </p:spTree>
    <p:extLst>
      <p:ext uri="{BB962C8B-B14F-4D97-AF65-F5344CB8AC3E}">
        <p14:creationId xmlns:p14="http://schemas.microsoft.com/office/powerpoint/2010/main" val="309096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2D7F-9F96-4523-257E-FF7F7560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8EB65D-598A-2691-EE38-E3771327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2339-0BA3-FEE7-317F-27BA7E7F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Love Focuses on Others and Gives of Self</a:t>
            </a:r>
          </a:p>
          <a:p>
            <a:r>
              <a:rPr lang="en-US" sz="3600" dirty="0"/>
              <a:t>Love serves – </a:t>
            </a:r>
            <a:r>
              <a:rPr lang="en-US" sz="3600" i="1" dirty="0"/>
              <a:t>Galatians 5:13-14</a:t>
            </a:r>
          </a:p>
          <a:p>
            <a:r>
              <a:rPr lang="en-US" sz="3600" dirty="0"/>
              <a:t>Love does no harm – </a:t>
            </a:r>
            <a:r>
              <a:rPr lang="en-US" sz="3600" i="1" dirty="0"/>
              <a:t>Romans 13:8-10</a:t>
            </a:r>
          </a:p>
          <a:p>
            <a:r>
              <a:rPr lang="en-US" sz="3600" dirty="0"/>
              <a:t>Love is a debt owed – </a:t>
            </a:r>
            <a:r>
              <a:rPr lang="en-US" sz="3600" i="1" dirty="0"/>
              <a:t>Romans 13:8; 14:15, 17-19</a:t>
            </a:r>
          </a:p>
          <a:p>
            <a:r>
              <a:rPr lang="en-US" sz="3600" dirty="0"/>
              <a:t>Love gives of self – </a:t>
            </a:r>
            <a:r>
              <a:rPr lang="en-US" sz="3600" i="1" dirty="0"/>
              <a:t>John 15:13; 1 John 3:16-18</a:t>
            </a:r>
          </a:p>
        </p:txBody>
      </p:sp>
    </p:spTree>
    <p:extLst>
      <p:ext uri="{BB962C8B-B14F-4D97-AF65-F5344CB8AC3E}">
        <p14:creationId xmlns:p14="http://schemas.microsoft.com/office/powerpoint/2010/main" val="42828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F1DB5-7F7B-025F-3A22-02FA61EA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FA1B7-6A96-8637-0803-919A095F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7B24-17BC-A0C0-5867-22412A1E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Love is Active</a:t>
            </a:r>
          </a:p>
          <a:p>
            <a:r>
              <a:rPr lang="en-US" sz="3600" dirty="0"/>
              <a:t>Faith working in love – </a:t>
            </a:r>
            <a:r>
              <a:rPr lang="en-US" sz="3600" i="1" dirty="0"/>
              <a:t>Galatians 5:6</a:t>
            </a:r>
          </a:p>
          <a:p>
            <a:r>
              <a:rPr lang="en-US" sz="3600" dirty="0"/>
              <a:t>Labor of love – </a:t>
            </a:r>
            <a:r>
              <a:rPr lang="en-US" sz="3600" i="1" dirty="0"/>
              <a:t>1 Thessalonians 1:3</a:t>
            </a:r>
          </a:p>
        </p:txBody>
      </p:sp>
    </p:spTree>
    <p:extLst>
      <p:ext uri="{BB962C8B-B14F-4D97-AF65-F5344CB8AC3E}">
        <p14:creationId xmlns:p14="http://schemas.microsoft.com/office/powerpoint/2010/main" val="275941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10DF-F52B-C2D0-BDE5-444525F2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1BE3A-0B44-05F1-907D-80E8D07B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5C2F-2151-11EC-18DC-60D4BEEF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Joy is in Relation to God</a:t>
            </a:r>
          </a:p>
          <a:p>
            <a:r>
              <a:rPr lang="en-US" sz="3600" dirty="0"/>
              <a:t>Jesus distinguishes joy – </a:t>
            </a:r>
            <a:r>
              <a:rPr lang="en-US" sz="3600" i="1" dirty="0"/>
              <a:t>John 15:11; 16:20-22</a:t>
            </a:r>
          </a:p>
          <a:p>
            <a:r>
              <a:rPr lang="en-US" sz="3600" dirty="0"/>
              <a:t>Joy of the Holy Spirit – </a:t>
            </a:r>
            <a:r>
              <a:rPr lang="en-US" sz="3600" i="1" dirty="0"/>
              <a:t>1 Thessalonians 1:5-7; Romans 14:17; 15:13</a:t>
            </a:r>
            <a:r>
              <a:rPr lang="en-US" sz="3600" dirty="0"/>
              <a:t> (</a:t>
            </a:r>
            <a:r>
              <a:rPr lang="en-US" sz="3600" i="1" dirty="0"/>
              <a:t>cf. Galatians 3:1-2</a:t>
            </a:r>
            <a:r>
              <a:rPr lang="en-US" sz="3600" dirty="0"/>
              <a:t>); </a:t>
            </a:r>
            <a:r>
              <a:rPr lang="en-US" sz="3600" i="1" dirty="0"/>
              <a:t>Acts 13:52</a:t>
            </a:r>
          </a:p>
          <a:p>
            <a:r>
              <a:rPr lang="en-US" sz="3600" dirty="0"/>
              <a:t>Joy of Christ – </a:t>
            </a:r>
            <a:r>
              <a:rPr lang="en-US" sz="3600" i="1" dirty="0"/>
              <a:t>John 17:13</a:t>
            </a:r>
          </a:p>
          <a:p>
            <a:r>
              <a:rPr lang="en-US" sz="3600" dirty="0"/>
              <a:t>Joy in the things of God – </a:t>
            </a:r>
            <a:r>
              <a:rPr lang="en-US" sz="3600" i="1" dirty="0"/>
              <a:t>Philippians 1:18, 25-26</a:t>
            </a:r>
          </a:p>
        </p:txBody>
      </p:sp>
    </p:spTree>
    <p:extLst>
      <p:ext uri="{BB962C8B-B14F-4D97-AF65-F5344CB8AC3E}">
        <p14:creationId xmlns:p14="http://schemas.microsoft.com/office/powerpoint/2010/main" val="204476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76FE8-7412-AA78-8339-60183D33E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F8992-98FB-48DB-060B-F8B13647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1E85-7AB9-388E-B77C-0CCDDE7C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Joy is Independent of Outward Circumstances</a:t>
            </a:r>
          </a:p>
          <a:p>
            <a:r>
              <a:rPr lang="en-US" sz="3600" dirty="0"/>
              <a:t>Rejoice always – </a:t>
            </a:r>
            <a:r>
              <a:rPr lang="en-US" sz="3600" i="1" dirty="0"/>
              <a:t>Philippians 4:4</a:t>
            </a:r>
          </a:p>
          <a:p>
            <a:r>
              <a:rPr lang="en-US" sz="3600" dirty="0"/>
              <a:t>In trial – </a:t>
            </a:r>
            <a:r>
              <a:rPr lang="en-US" sz="3600" i="1" dirty="0"/>
              <a:t>James 1:2-4; Romans 5:3-5; 2 Corinthians 6:3-10</a:t>
            </a:r>
          </a:p>
          <a:p>
            <a:r>
              <a:rPr lang="en-US" sz="3600" dirty="0"/>
              <a:t>Joy that cannot be taken – </a:t>
            </a:r>
            <a:r>
              <a:rPr lang="en-US" sz="3600" i="1" dirty="0"/>
              <a:t>John 16:22; 2 Corinthians 7:4; 8:2</a:t>
            </a:r>
          </a:p>
        </p:txBody>
      </p:sp>
    </p:spTree>
    <p:extLst>
      <p:ext uri="{BB962C8B-B14F-4D97-AF65-F5344CB8AC3E}">
        <p14:creationId xmlns:p14="http://schemas.microsoft.com/office/powerpoint/2010/main" val="3899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97464-85F7-3642-57FB-F9DD9E61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5E71B-66D1-53A0-15FF-F3ACB87E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CA32-4F95-7FBD-1619-DF1984AD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Joy is Shared and Cultivated</a:t>
            </a:r>
          </a:p>
          <a:p>
            <a:r>
              <a:rPr lang="en-US" sz="3600" dirty="0"/>
              <a:t>The gospel shared to bring joy – </a:t>
            </a:r>
            <a:r>
              <a:rPr lang="en-US" sz="3600" i="1" dirty="0"/>
              <a:t>1 John 1:4; 2 Corinthians 1:23-24</a:t>
            </a:r>
          </a:p>
          <a:p>
            <a:r>
              <a:rPr lang="en-US" sz="3600" dirty="0"/>
              <a:t>Instilling joy in others – </a:t>
            </a:r>
            <a:r>
              <a:rPr lang="en-US" sz="3600" i="1" dirty="0"/>
              <a:t>Romans 14:17</a:t>
            </a:r>
          </a:p>
          <a:p>
            <a:r>
              <a:rPr lang="en-US" sz="3600" dirty="0"/>
              <a:t>Rejoicing with others – </a:t>
            </a:r>
            <a:r>
              <a:rPr lang="en-US" sz="3600" i="1" dirty="0"/>
              <a:t>Romans 12:15</a:t>
            </a:r>
          </a:p>
        </p:txBody>
      </p:sp>
    </p:spTree>
    <p:extLst>
      <p:ext uri="{BB962C8B-B14F-4D97-AF65-F5344CB8AC3E}">
        <p14:creationId xmlns:p14="http://schemas.microsoft.com/office/powerpoint/2010/main" val="64329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383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2025-08-23T16:08:13Z</dcterms:created>
  <dcterms:modified xsi:type="dcterms:W3CDTF">2025-08-23T16:31:41Z</dcterms:modified>
</cp:coreProperties>
</file>