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0C1F-6D04-D1F8-E72C-B6F02203B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FC1DE-1D43-E8F8-FE4F-4BE39C198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B4A1-CEF0-33F4-F915-D7EB10BE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FE44-90CD-A020-D3DA-AB2612AF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5D404-7CD0-4462-581B-9FB60E8E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73B9-FC25-6FAE-D1CF-FB65D8D4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BAD73-B58C-F43B-1DC4-A7020FD54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4B5-C257-A20A-9CF8-B26EDAC3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17742-FFE3-C5A2-9004-53C40239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B23E-10E2-DCA3-F423-9BC319DB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2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06CAC-99A1-4008-2A76-A760475D2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F3555-5C61-E8B1-832D-281D0B24F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CBDC-7275-CA39-A488-AEFF3051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D536-E3B4-FDA2-BA41-C53262FC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2BA3-08CC-B8C7-DB9D-5D6D273B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4204-0503-5103-E349-4126E50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FC99-6B6D-6F30-10FF-3B2D2DB0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0658B-7129-2A84-DA48-9903E4BE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3F4E-BC02-B72C-CFF8-62004F03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C315D-59FB-6E53-A482-0E648999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312E-0E6E-35B1-B2BC-20E5B0AD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2383-4F93-D9DD-431A-152F18E6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09CD-3358-8B73-A492-19A5DD7D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545BD-BA12-E2D5-C9FA-3685E50C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F6B54-1560-66DF-3ED3-833EA5A8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E2E6-62A0-374E-13C3-C329BB7A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7B3F-D205-0B0A-C728-494D1BCDF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52439-3F65-C37D-0A07-93EC1D7D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29389-9E65-F3F7-E66B-E7307CA4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277A3-E7DD-45C4-E4D9-EF343551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A7262-3B91-C76F-9AA7-5225CE52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1B77-8400-062B-22E3-9ADB8EFC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7C954-983A-4C84-AF81-64C1BB7A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3BFD4-C486-3219-3659-54814D0B5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A7622-6232-95AD-E7A0-89A35C64B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48E74-44FF-E290-6BBC-9992C5645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BF006-6656-52A8-48D9-C0247412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D0ACA-DA67-A686-16DE-73F94417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1BA9C-951B-645E-2478-F7AD8BA8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550A-966F-8C38-B784-CD998AAA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6F340-3FF3-4A7D-3F00-C1D92D36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937-4FBC-07D9-A2A0-B4776654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51145-A1BB-D57F-9A82-11A871E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2BCDB-CC4E-5BB0-2B4A-FFFF72DA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031ED-036A-1667-8E32-1FC8F6F4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9DF95-1733-80FD-F5E4-9DACF542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4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430F-1922-606C-8BCA-96BBB879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FA8D-1611-704A-EE96-F83479F0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D41A0-15CD-4696-8E0E-D7D64B96F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4C223-1E58-0623-5162-1DBF84E1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90F5E-85E4-CCF0-D2E0-4D759D8A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F7DF-6D5E-CCEF-EDF0-06AD79AA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A0A5-9E5C-94B2-BA91-880B90F9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0DF09-F92D-20E3-5E90-F321CEC4C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79DAD-46E5-24E0-FBDB-EAECF89E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78F6-3525-3D0F-B68A-7E8DCC42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C8E57-A342-815B-E754-F86086A9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791D-70B5-B032-04D8-785B6E55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697BA-29F9-964C-7557-2B3DB366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17AE-F882-0FEA-90F3-C35353F56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A349-17C1-71ED-FC89-68089668E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85258-35C6-B545-B872-9AD7E0EADD15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E87F-1E2F-7805-436D-8B1F6EA04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8EE7-92A9-36B7-54FA-7E44B6960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DBFD7E-7A94-9C45-9067-08D1A515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7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190E-BA85-174D-E28E-9F5FEF5A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A3D56-5CB8-7A17-174D-133A30A4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2D70-DDF6-883A-1EE6-F5F977A71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FEE6D-F343-8151-A68F-D220437E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73AD5-2B64-A605-B074-7F3B8E1B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FBE772-74DA-4D26-CE62-FED53412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8349-814E-6FF3-60C2-0B41D7C7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/>
              <a:t>Greetings (</a:t>
            </a:r>
            <a:r>
              <a:rPr lang="en-US" sz="3200" b="1" dirty="0">
                <a:solidFill>
                  <a:srgbClr val="9E4B42"/>
                </a:solidFill>
              </a:rPr>
              <a:t>vv. 1-3</a:t>
            </a:r>
            <a:r>
              <a:rPr lang="en-US" sz="3200" b="1" dirty="0"/>
              <a:t>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Paul and Philemon’s Relationship (</a:t>
            </a:r>
            <a:r>
              <a:rPr lang="en-US" sz="3200" dirty="0">
                <a:solidFill>
                  <a:srgbClr val="9E4B42"/>
                </a:solidFill>
              </a:rPr>
              <a:t>vv. 1-2</a:t>
            </a:r>
            <a:r>
              <a:rPr lang="en-US" sz="3200" dirty="0"/>
              <a:t>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Paul’s Well-Wishes for Philemon (</a:t>
            </a:r>
            <a:r>
              <a:rPr lang="en-US" sz="3200" dirty="0">
                <a:solidFill>
                  <a:srgbClr val="9E4B42"/>
                </a:solidFill>
              </a:rPr>
              <a:t>v. 3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65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D53D-5AAB-3CD3-7592-E59D6807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964BD-9611-D3D1-3D9A-BE05D3AC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85086-80C9-4A09-6563-38EABC1F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/>
              <a:t>Greetings (</a:t>
            </a:r>
            <a:r>
              <a:rPr lang="en-US" sz="3200" b="1" dirty="0">
                <a:solidFill>
                  <a:srgbClr val="9E4B42"/>
                </a:solidFill>
              </a:rPr>
              <a:t>vv. 1-3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en-US" sz="3200" b="1" dirty="0"/>
              <a:t>Paul’s Prayer of Thanksgiving and Supplication for Philemon (</a:t>
            </a:r>
            <a:r>
              <a:rPr lang="en-US" sz="3200" b="1" dirty="0">
                <a:solidFill>
                  <a:srgbClr val="9E4B42"/>
                </a:solidFill>
              </a:rPr>
              <a:t>vv. 4-7</a:t>
            </a:r>
            <a:r>
              <a:rPr lang="en-US" sz="3200" b="1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Thanksgiving for His Christian Character (</a:t>
            </a:r>
            <a:r>
              <a:rPr lang="en-US" sz="3200" dirty="0">
                <a:solidFill>
                  <a:srgbClr val="9E4B42"/>
                </a:solidFill>
              </a:rPr>
              <a:t>vv. 4-5</a:t>
            </a:r>
            <a:r>
              <a:rPr lang="en-US" sz="3200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Supplication for His Growth (</a:t>
            </a:r>
            <a:r>
              <a:rPr lang="en-US" sz="3200" dirty="0">
                <a:solidFill>
                  <a:srgbClr val="9E4B42"/>
                </a:solidFill>
              </a:rPr>
              <a:t>vv. 6-7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532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E3E60-59DD-D45B-061D-32EF2F0A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4D2B5B-530B-D734-08F7-85BCAB9F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28B6-3C8E-4120-EFA5-08AA922CB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/>
              <a:t>Greetings (</a:t>
            </a:r>
            <a:r>
              <a:rPr lang="en-US" sz="3200" b="1" dirty="0">
                <a:solidFill>
                  <a:srgbClr val="9E4B42"/>
                </a:solidFill>
              </a:rPr>
              <a:t>vv. 1-3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en-US" sz="3200" b="1" dirty="0"/>
              <a:t>Paul’s Prayer of Thanksgiving and Supplication for Philemon (</a:t>
            </a:r>
            <a:r>
              <a:rPr lang="en-US" sz="3200" b="1" dirty="0">
                <a:solidFill>
                  <a:srgbClr val="9E4B42"/>
                </a:solidFill>
              </a:rPr>
              <a:t>vv. 4-7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3"/>
            </a:pPr>
            <a:r>
              <a:rPr lang="en-US" sz="3200" b="1" dirty="0"/>
              <a:t>Paul’s Appeal to Philemon (</a:t>
            </a:r>
            <a:r>
              <a:rPr lang="en-US" sz="3200" b="1" dirty="0">
                <a:solidFill>
                  <a:srgbClr val="9E4B42"/>
                </a:solidFill>
              </a:rPr>
              <a:t>vv. 8-16</a:t>
            </a:r>
            <a:r>
              <a:rPr lang="en-US" sz="3200" b="1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An Appeal on the Basis of Love (</a:t>
            </a:r>
            <a:r>
              <a:rPr lang="en-US" sz="3200" dirty="0">
                <a:solidFill>
                  <a:srgbClr val="9E4B42"/>
                </a:solidFill>
              </a:rPr>
              <a:t>vv. 8-11</a:t>
            </a:r>
            <a:r>
              <a:rPr lang="en-US" sz="3200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An Appeal on the Basis of the Gospel (</a:t>
            </a:r>
            <a:r>
              <a:rPr lang="en-US" sz="3200" dirty="0">
                <a:solidFill>
                  <a:srgbClr val="9E4B42"/>
                </a:solidFill>
              </a:rPr>
              <a:t>vv. 12-14</a:t>
            </a:r>
            <a:r>
              <a:rPr lang="en-US" sz="3200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An Appeal on the Basis of God’s Providence (</a:t>
            </a:r>
            <a:r>
              <a:rPr lang="en-US" sz="3200" dirty="0">
                <a:solidFill>
                  <a:srgbClr val="9E4B42"/>
                </a:solidFill>
              </a:rPr>
              <a:t>vv. 15-16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114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E356-E254-B259-0B3C-2852F7DB7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FC4645-787D-DD38-E72D-9C3E5B5D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DF0F-3B84-96FA-2152-54BC8695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500" b="1" dirty="0"/>
              <a:t>Greetings (</a:t>
            </a:r>
            <a:r>
              <a:rPr lang="en-US" sz="3500" b="1" dirty="0">
                <a:solidFill>
                  <a:srgbClr val="9E4B42"/>
                </a:solidFill>
              </a:rPr>
              <a:t>vv. 1-3</a:t>
            </a:r>
            <a:r>
              <a:rPr lang="en-US" sz="3500" b="1" dirty="0"/>
              <a:t>)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en-US" sz="3500" b="1" dirty="0"/>
              <a:t>Paul’s Prayer of Thanksgiving and Supplication for Philemon (</a:t>
            </a:r>
            <a:r>
              <a:rPr lang="en-US" sz="3500" b="1" dirty="0">
                <a:solidFill>
                  <a:srgbClr val="9E4B42"/>
                </a:solidFill>
              </a:rPr>
              <a:t>vv. 4-7</a:t>
            </a:r>
            <a:r>
              <a:rPr lang="en-US" sz="3500" b="1" dirty="0"/>
              <a:t>)</a:t>
            </a:r>
          </a:p>
          <a:p>
            <a:pPr marL="571500" lvl="1" indent="-571500">
              <a:buFont typeface="+mj-lt"/>
              <a:buAutoNum type="romanUcPeriod" startAt="3"/>
            </a:pPr>
            <a:r>
              <a:rPr lang="en-US" sz="3500" b="1" dirty="0"/>
              <a:t>Paul’s Appeal to Philemon (</a:t>
            </a:r>
            <a:r>
              <a:rPr lang="en-US" sz="3500" b="1" dirty="0">
                <a:solidFill>
                  <a:srgbClr val="9E4B42"/>
                </a:solidFill>
              </a:rPr>
              <a:t>vv. 8-16</a:t>
            </a:r>
            <a:r>
              <a:rPr lang="en-US" sz="3500" b="1" dirty="0"/>
              <a:t>)</a:t>
            </a:r>
          </a:p>
          <a:p>
            <a:pPr marL="571500" lvl="1" indent="-571500">
              <a:buFont typeface="+mj-lt"/>
              <a:buAutoNum type="romanUcPeriod" startAt="4"/>
            </a:pPr>
            <a:r>
              <a:rPr lang="en-US" sz="3500" b="1" dirty="0"/>
              <a:t>Paul’s Provision, and Confidence in Philemon (</a:t>
            </a:r>
            <a:r>
              <a:rPr lang="en-US" sz="3500" b="1" dirty="0">
                <a:solidFill>
                  <a:srgbClr val="9E4B42"/>
                </a:solidFill>
              </a:rPr>
              <a:t>vv. 17-22</a:t>
            </a:r>
            <a:r>
              <a:rPr lang="en-US" sz="3500" b="1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500" dirty="0"/>
              <a:t>Paul’s Provision for Philemon’s Proper Response (</a:t>
            </a:r>
            <a:r>
              <a:rPr lang="en-US" sz="3500" dirty="0">
                <a:solidFill>
                  <a:srgbClr val="9E4B42"/>
                </a:solidFill>
              </a:rPr>
              <a:t>vv. 17-20</a:t>
            </a:r>
            <a:r>
              <a:rPr lang="en-US" sz="3500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500" dirty="0"/>
              <a:t>Paul’s Confidence in Philemon’s Proper Response (</a:t>
            </a:r>
            <a:r>
              <a:rPr lang="en-US" sz="3500" dirty="0">
                <a:solidFill>
                  <a:srgbClr val="9E4B42"/>
                </a:solidFill>
              </a:rPr>
              <a:t>vv. 21-22</a:t>
            </a:r>
            <a:r>
              <a:rPr lang="en-US" sz="3500" dirty="0"/>
              <a:t>)</a:t>
            </a:r>
          </a:p>
          <a:p>
            <a:pPr marL="857250" lvl="1" indent="-857250">
              <a:buFont typeface="+mj-lt"/>
              <a:buAutoNum type="romanUcPeriod" startAt="3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87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B008-2A31-8C8E-521C-A0AE00227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29057-F85A-2CDD-C7C4-13FC73EE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AC47-5CF5-3C16-652B-35679FDB6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/>
              <a:t>Greetings (</a:t>
            </a:r>
            <a:r>
              <a:rPr lang="en-US" sz="3200" b="1" dirty="0">
                <a:solidFill>
                  <a:srgbClr val="9E4B42"/>
                </a:solidFill>
              </a:rPr>
              <a:t>vv. 1-3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en-US" sz="3200" b="1" dirty="0"/>
              <a:t>Paul’s Prayer of Thanksgiving and Supplication for Philemon (</a:t>
            </a:r>
            <a:r>
              <a:rPr lang="en-US" sz="3200" b="1" dirty="0">
                <a:solidFill>
                  <a:srgbClr val="9E4B42"/>
                </a:solidFill>
              </a:rPr>
              <a:t>vv. 4-7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3"/>
            </a:pPr>
            <a:r>
              <a:rPr lang="en-US" sz="3200" b="1" dirty="0"/>
              <a:t>Paul’s Appeal to Philemon (</a:t>
            </a:r>
            <a:r>
              <a:rPr lang="en-US" sz="3200" b="1" dirty="0">
                <a:solidFill>
                  <a:srgbClr val="9E4B42"/>
                </a:solidFill>
              </a:rPr>
              <a:t>vv. 8-16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4"/>
            </a:pPr>
            <a:r>
              <a:rPr lang="en-US" sz="3200" b="1" dirty="0"/>
              <a:t>Paul’s Provision, and Confidence in Philemon (</a:t>
            </a:r>
            <a:r>
              <a:rPr lang="en-US" sz="3200" b="1" dirty="0">
                <a:solidFill>
                  <a:srgbClr val="9E4B42"/>
                </a:solidFill>
              </a:rPr>
              <a:t>vv. 17-22</a:t>
            </a:r>
            <a:r>
              <a:rPr lang="en-US" sz="3200" b="1" dirty="0"/>
              <a:t>)</a:t>
            </a:r>
          </a:p>
          <a:p>
            <a:pPr marL="571500" lvl="1" indent="-571500">
              <a:buFont typeface="+mj-lt"/>
              <a:buAutoNum type="romanUcPeriod" startAt="5"/>
            </a:pPr>
            <a:r>
              <a:rPr lang="en-US" sz="3200" b="1" dirty="0"/>
              <a:t>Farewell Greetings (</a:t>
            </a:r>
            <a:r>
              <a:rPr lang="en-US" sz="3200" b="1" dirty="0">
                <a:solidFill>
                  <a:srgbClr val="9E4B42"/>
                </a:solidFill>
              </a:rPr>
              <a:t>vv. 23-25</a:t>
            </a:r>
            <a:r>
              <a:rPr lang="en-US" sz="3200" b="1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Greetings from Fellow Laborers (</a:t>
            </a:r>
            <a:r>
              <a:rPr lang="en-US" sz="3200" dirty="0">
                <a:solidFill>
                  <a:srgbClr val="9E4B42"/>
                </a:solidFill>
              </a:rPr>
              <a:t>vv. 23-24</a:t>
            </a:r>
            <a:r>
              <a:rPr lang="en-US" sz="3200" dirty="0"/>
              <a:t>)</a:t>
            </a:r>
          </a:p>
          <a:p>
            <a:pPr marL="914400" lvl="2" indent="-457200">
              <a:buFont typeface="+mj-lt"/>
              <a:buAutoNum type="alphaUcPeriod"/>
            </a:pPr>
            <a:r>
              <a:rPr lang="en-US" sz="3200" dirty="0"/>
              <a:t>A Parting Wish of Grace (</a:t>
            </a:r>
            <a:r>
              <a:rPr lang="en-US" sz="3200" dirty="0">
                <a:solidFill>
                  <a:srgbClr val="9E4B42"/>
                </a:solidFill>
              </a:rPr>
              <a:t>v. 25</a:t>
            </a:r>
            <a:r>
              <a:rPr lang="en-US" sz="3200" dirty="0"/>
              <a:t>)</a:t>
            </a:r>
          </a:p>
          <a:p>
            <a:pPr marL="571500" lvl="1" indent="-571500">
              <a:buFont typeface="+mj-lt"/>
              <a:buAutoNum type="romanUcPeriod" startAt="4"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580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3B932-FD2C-B064-861A-1302D4D5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44CE2-49D6-2FC9-57A5-29653435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A9E8-5A13-2A96-B469-C73F211D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n-US" sz="4300" b="1" dirty="0"/>
              <a:t>Applications in Spiritual Leadership</a:t>
            </a:r>
          </a:p>
          <a:p>
            <a:pPr lvl="0"/>
            <a:r>
              <a:rPr lang="en-US" sz="3500" dirty="0"/>
              <a:t>Spiritual leadership is driven by love to motivate faithfulness.</a:t>
            </a:r>
          </a:p>
          <a:p>
            <a:r>
              <a:rPr lang="en-US" sz="3500" dirty="0"/>
              <a:t>Spiritual leadership is not merely forceful but acts with tact to draw others to what is right and good.</a:t>
            </a:r>
          </a:p>
          <a:p>
            <a:pPr lvl="0"/>
            <a:r>
              <a:rPr lang="en-US" sz="3500" dirty="0"/>
              <a:t>Spiritual leadership gives notice to past and current faithful activity.</a:t>
            </a:r>
          </a:p>
          <a:p>
            <a:pPr lvl="0"/>
            <a:r>
              <a:rPr lang="en-US" sz="3500" dirty="0"/>
              <a:t>Spiritual leadership encourages growth with expressions of confidence.</a:t>
            </a:r>
          </a:p>
        </p:txBody>
      </p:sp>
    </p:spTree>
    <p:extLst>
      <p:ext uri="{BB962C8B-B14F-4D97-AF65-F5344CB8AC3E}">
        <p14:creationId xmlns:p14="http://schemas.microsoft.com/office/powerpoint/2010/main" val="34126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4701E-7420-89C7-D5DC-E9625068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FE9F59-248D-5E6D-CAF0-CE23DA8B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3972-BB63-C51C-CFCC-DC107CF8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2042"/>
            <a:ext cx="11353800" cy="4388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Applications in Spiritual Leadership</a:t>
            </a:r>
            <a:endParaRPr lang="en-US" sz="4000" dirty="0"/>
          </a:p>
          <a:p>
            <a:r>
              <a:rPr lang="en-US" sz="3200" dirty="0"/>
              <a:t>Spiritual leadership is sensitive to the circumstances of others while still attempting to help them see the big, spiritual picture.</a:t>
            </a:r>
          </a:p>
          <a:p>
            <a:pPr lvl="0"/>
            <a:r>
              <a:rPr lang="en-US" sz="3200" dirty="0"/>
              <a:t>Spiritual leadership is giving and sacrificial.</a:t>
            </a:r>
          </a:p>
          <a:p>
            <a:r>
              <a:rPr lang="en-US" sz="3200" dirty="0"/>
              <a:t>Spiritual leadership acts not with superiority, but with humble inclusion. </a:t>
            </a:r>
          </a:p>
        </p:txBody>
      </p:sp>
    </p:spTree>
    <p:extLst>
      <p:ext uri="{BB962C8B-B14F-4D97-AF65-F5344CB8AC3E}">
        <p14:creationId xmlns:p14="http://schemas.microsoft.com/office/powerpoint/2010/main" val="14167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355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3</cp:revision>
  <dcterms:created xsi:type="dcterms:W3CDTF">2025-09-18T17:44:50Z</dcterms:created>
  <dcterms:modified xsi:type="dcterms:W3CDTF">2025-09-19T15:57:34Z</dcterms:modified>
</cp:coreProperties>
</file>