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02" d="100"/>
          <a:sy n="102" d="100"/>
        </p:scale>
        <p:origin x="14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F01A7-32AC-4A3B-F33B-142E64D27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09A336-FDBD-BBB4-955E-1C5D15C41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ABFA9-D3BB-002A-6CF7-8F89DCFF7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8D79-7471-7946-954B-624413D2A8BF}" type="datetimeFigureOut">
              <a:rPr lang="en-US" smtClean="0"/>
              <a:t>8/30/25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942FF-4DBC-0698-ED9E-02DCE1A02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7C90D-A99A-8EAB-AA6D-C518D3D3B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7999-2434-9543-A4BB-A9D509DE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93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B6EEB-E639-E8A2-D3B0-D3A3BB4CB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EEC7E4-0D69-D812-3855-14C36174B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6737C-35BC-D664-9FD5-FE8386EED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8D79-7471-7946-954B-624413D2A8BF}" type="datetimeFigureOut">
              <a:rPr lang="en-US" smtClean="0"/>
              <a:t>8/30/25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CDEF1-2C60-50B6-5EAD-84B486E7E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8B4BF-441E-A16A-3485-E871A4E48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7999-2434-9543-A4BB-A9D509DE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08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452FA1-EA3B-4F86-9330-77CB491636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234710-6162-E109-8C47-5B275E9FC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E452B-FEB7-3881-2F26-5722C851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8D79-7471-7946-954B-624413D2A8BF}" type="datetimeFigureOut">
              <a:rPr lang="en-US" smtClean="0"/>
              <a:t>8/30/25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2EFAB-0A14-E7CB-4D07-E72E51EFF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420CC-861B-18BE-AAC8-4070CFA96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7999-2434-9543-A4BB-A9D509DE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96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6556C-6A58-2B21-239A-C46923FAD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E9AB6-4A5C-0272-743A-6BB2D0865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6400A-6D09-EC38-5038-8B255675B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8D79-7471-7946-954B-624413D2A8BF}" type="datetimeFigureOut">
              <a:rPr lang="en-US" smtClean="0"/>
              <a:t>8/30/25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3EDD5-EB22-2FB1-F52A-B73C26E39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F8392-95A5-1E22-FEE8-1DE89B2EE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7999-2434-9543-A4BB-A9D509DE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4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39D6A-779D-026A-A3B0-1193D96D8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FF417-BF9C-EEC1-30A5-F0F472354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31E21-2342-9343-7BF6-527030746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8D79-7471-7946-954B-624413D2A8BF}" type="datetimeFigureOut">
              <a:rPr lang="en-US" smtClean="0"/>
              <a:t>8/30/25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58515-AFF8-90D4-A11B-8C061D6FF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08535-2223-9A0D-B4E3-073D425DF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7999-2434-9543-A4BB-A9D509DE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6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06D20-4D25-777A-7495-6AC56202F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FB235-3B19-7F8B-D53A-7BAE1F72D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45C0CF-8060-5668-5A31-A3BB3B85E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ACC0A-49DF-32CF-ED61-0658B8B24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8D79-7471-7946-954B-624413D2A8BF}" type="datetimeFigureOut">
              <a:rPr lang="en-US" smtClean="0"/>
              <a:t>8/30/25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BE1422-BF95-BDD3-C20C-21BDFF8E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EB891-D48F-D8CB-BE8D-2EE177F73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7999-2434-9543-A4BB-A9D509DE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F8329-D8AC-6AAE-CA50-C7CEE0729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C4377-DAE6-F125-79D4-345299294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A1599-93B5-090B-F0EF-A2942D9A6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F090A6-97AB-FC9A-9ED4-D4FED5EED1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7B777B-6C63-D87E-76A1-7973C7E488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CB9BEF-6144-4B08-71AA-5D40D2186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8D79-7471-7946-954B-624413D2A8BF}" type="datetimeFigureOut">
              <a:rPr lang="en-US" smtClean="0"/>
              <a:t>8/30/25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206104-26EA-DC7E-1C62-31BC75B5C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A21FCA-EF2D-90F1-B90A-A51BE225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7999-2434-9543-A4BB-A9D509DE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5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7CF3D-EEEF-2101-6165-0C4DEBAD7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7FFFA8-E6AB-00BB-472E-AB09CFE0A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8D79-7471-7946-954B-624413D2A8BF}" type="datetimeFigureOut">
              <a:rPr lang="en-US" smtClean="0"/>
              <a:t>8/30/25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EF838-7843-1F5C-C6B4-BA2981BE9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D54B6F-EF27-048D-8107-1AE106821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7999-2434-9543-A4BB-A9D509DE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72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35B9E4-1E55-98DB-050E-29F446B27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8D79-7471-7946-954B-624413D2A8BF}" type="datetimeFigureOut">
              <a:rPr lang="en-US" smtClean="0"/>
              <a:t>8/30/25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8823DC-FE69-0FDB-70CE-3AF1359E8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32CF3-B01E-A0B0-664F-05760B2D3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7999-2434-9543-A4BB-A9D509DE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7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B49DB-D8EE-5540-AEDE-7AAB0C9D2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85B2B-B6E7-2910-266C-603D23100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B8B65-EC98-D0A8-A1C5-736DD9670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D0BEA1-943F-1400-D944-9D825D78A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8D79-7471-7946-954B-624413D2A8BF}" type="datetimeFigureOut">
              <a:rPr lang="en-US" smtClean="0"/>
              <a:t>8/30/25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FC8CFD-A7BC-03B0-90C8-434E91CE3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75D4A-0FC4-9BFB-44BB-723DD1E61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7999-2434-9543-A4BB-A9D509DE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5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2F35D-5904-B072-AECC-66DEF4A9B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D02D35-92A4-98BE-202E-E48B9A284F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C805D-7F66-6164-4092-910E6444E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A0CB66-BE92-4A13-0B10-F1FA0A31F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8D79-7471-7946-954B-624413D2A8BF}" type="datetimeFigureOut">
              <a:rPr lang="en-US" smtClean="0"/>
              <a:t>8/30/25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9A47E-3C93-E0A2-51FC-8DF4A8590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4316D-FA4B-7102-8048-DE5D41187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7999-2434-9543-A4BB-A9D509DE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51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BD6EF3-2BFA-36F9-8455-49CB8705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5069E-A028-DF18-1612-DFF2E5F82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3B061-DCFB-3565-A1B1-7CBFFBF9B0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3C8D79-7471-7946-954B-624413D2A8BF}" type="datetimeFigureOut">
              <a:rPr lang="en-US" smtClean="0"/>
              <a:t>8/30/25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9D20A-7C24-BFAC-6431-DA2EDC654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F5186-3788-D22A-B51B-A8D4D2F820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B97999-2434-9543-A4BB-A9D509DE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7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608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048B8-FB3E-8DD5-5CAC-768C1E71F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13C122-2BB1-D3D1-6950-A8EA9903A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DABC7-7366-DC9F-E80C-A5BB383AC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34" y="2718147"/>
            <a:ext cx="11661732" cy="38204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Kindness</a:t>
            </a:r>
            <a:r>
              <a:rPr lang="en-US" sz="3200" dirty="0"/>
              <a:t> possesses a mildness, and positive attraction that softens what is hard, and dulls what is sharp. </a:t>
            </a:r>
            <a:r>
              <a:rPr lang="en-US" sz="3200" b="1" dirty="0"/>
              <a:t>Goodness </a:t>
            </a:r>
            <a:r>
              <a:rPr lang="en-US" sz="3200" dirty="0"/>
              <a:t>does what is right and true even in a context which does not provide for the mild approach of kindness but requires a sterner one. In interpersonal contexts, </a:t>
            </a:r>
            <a:r>
              <a:rPr lang="en-US" sz="3200" b="1" dirty="0"/>
              <a:t>kindness</a:t>
            </a:r>
            <a:r>
              <a:rPr lang="en-US" sz="3200" dirty="0"/>
              <a:t> acts in what is right, yet in a way that nourishes the relationship, drawing together in pleasantness. </a:t>
            </a:r>
            <a:r>
              <a:rPr lang="en-US" sz="3200" b="1" dirty="0"/>
              <a:t>Goodness</a:t>
            </a:r>
            <a:r>
              <a:rPr lang="en-US" sz="3200" dirty="0"/>
              <a:t> does what is required and right but may not offer what kindness does due to the circumstance.</a:t>
            </a:r>
          </a:p>
        </p:txBody>
      </p:sp>
    </p:spTree>
    <p:extLst>
      <p:ext uri="{BB962C8B-B14F-4D97-AF65-F5344CB8AC3E}">
        <p14:creationId xmlns:p14="http://schemas.microsoft.com/office/powerpoint/2010/main" val="400289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5B8DE-2921-5E12-DB2E-674953856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6F06C7-39F5-CFD3-BE95-9225DA7FB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E0457-02AA-79F7-A13A-17AD274AC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34" y="2755725"/>
            <a:ext cx="11661732" cy="37828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/>
              <a:t>Goodness Avoids Harm and Fulfills Responsibility, and Kindness Provides Warmth</a:t>
            </a:r>
          </a:p>
          <a:p>
            <a:r>
              <a:rPr lang="en-US" sz="3600" dirty="0"/>
              <a:t>Both seen the exhortations for Christ-like behavior – </a:t>
            </a:r>
            <a:r>
              <a:rPr lang="en-US" sz="3600" i="1" dirty="0"/>
              <a:t>Ephesians 4:17-32</a:t>
            </a:r>
          </a:p>
          <a:p>
            <a:r>
              <a:rPr lang="en-US" sz="3600" dirty="0"/>
              <a:t>Kindness as a part of what the Christian puts on – </a:t>
            </a:r>
            <a:r>
              <a:rPr lang="en-US" sz="3600" i="1" dirty="0"/>
              <a:t>Colossians 3:12-15</a:t>
            </a:r>
          </a:p>
        </p:txBody>
      </p:sp>
    </p:spTree>
    <p:extLst>
      <p:ext uri="{BB962C8B-B14F-4D97-AF65-F5344CB8AC3E}">
        <p14:creationId xmlns:p14="http://schemas.microsoft.com/office/powerpoint/2010/main" val="267183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E4E39-5AEC-7171-4B51-E7D024574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F58321-D269-4468-6A0C-F225CB96B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9EEFB-F6AB-0DD6-E3C3-8F5BE60F0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34" y="2755725"/>
            <a:ext cx="11661732" cy="37828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/>
              <a:t>Goodness Serves Others According to Need, and Kindness Cultivates a Relationship</a:t>
            </a:r>
          </a:p>
          <a:p>
            <a:r>
              <a:rPr lang="en-US" sz="3600" dirty="0"/>
              <a:t>Tabitha as an example – </a:t>
            </a:r>
            <a:r>
              <a:rPr lang="en-US" sz="3600" i="1" dirty="0"/>
              <a:t>Acts 9:36-43</a:t>
            </a:r>
            <a:r>
              <a:rPr lang="en-US" sz="3600" dirty="0"/>
              <a:t> (</a:t>
            </a:r>
            <a:r>
              <a:rPr lang="en-US" sz="3600" i="1" dirty="0"/>
              <a:t>cf. Proverbs 31:19-20, 26; 16:24</a:t>
            </a:r>
            <a:r>
              <a:rPr lang="en-US" sz="3600" dirty="0"/>
              <a:t>)</a:t>
            </a:r>
          </a:p>
          <a:p>
            <a:r>
              <a:rPr lang="en-US" sz="3600" dirty="0"/>
              <a:t>Philemon as an example – </a:t>
            </a:r>
            <a:r>
              <a:rPr lang="en-US" sz="3600" i="1" dirty="0"/>
              <a:t>Philemon 21</a:t>
            </a:r>
          </a:p>
        </p:txBody>
      </p:sp>
    </p:spTree>
    <p:extLst>
      <p:ext uri="{BB962C8B-B14F-4D97-AF65-F5344CB8AC3E}">
        <p14:creationId xmlns:p14="http://schemas.microsoft.com/office/powerpoint/2010/main" val="325388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FE79B-BA46-6CD7-3399-85B426F2A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418255-89F4-A4D0-6DA2-56688EE47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E76C1-C907-D981-4B99-B3A478C0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34" y="2755725"/>
            <a:ext cx="11661732" cy="37828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/>
              <a:t>Goodness Provides a Foundation for Improvement, and Kindness Lifts the Spirit to Achieve It</a:t>
            </a:r>
          </a:p>
          <a:p>
            <a:r>
              <a:rPr lang="en-US" sz="3600" dirty="0"/>
              <a:t>Paul and Barnabas’ reactions to John Mark – </a:t>
            </a:r>
            <a:r>
              <a:rPr lang="en-US" sz="3600" i="1" dirty="0"/>
              <a:t>Acts 13:13; 15:36-40</a:t>
            </a:r>
            <a:r>
              <a:rPr lang="en-US" sz="3600" dirty="0"/>
              <a:t> (</a:t>
            </a:r>
            <a:r>
              <a:rPr lang="en-US" sz="3600" i="1" dirty="0"/>
              <a:t>cf. 2 Timothy 4:11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5640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0D39C-7C3F-42EE-1F96-F0B1FF762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F6D9EF-8BD8-9DF7-A9DC-ACB59EF0F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B3059-2630-0626-5053-68DD62DA6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34" y="2755725"/>
            <a:ext cx="11661732" cy="37828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/>
              <a:t>Goodness and Kindness Work Together to Determine the Best Approach in Discipline</a:t>
            </a:r>
          </a:p>
          <a:p>
            <a:r>
              <a:rPr lang="en-US" sz="3600" dirty="0"/>
              <a:t>Goodness exposes darkness – </a:t>
            </a:r>
            <a:r>
              <a:rPr lang="en-US" sz="3600" i="1" dirty="0"/>
              <a:t>Eph. 5:8-14; Romans 15:4</a:t>
            </a:r>
          </a:p>
          <a:p>
            <a:r>
              <a:rPr lang="en-US" sz="3600" dirty="0"/>
              <a:t>The situation may call for a milder approach – </a:t>
            </a:r>
            <a:r>
              <a:rPr lang="en-US" sz="3600" i="1" dirty="0"/>
              <a:t>Gal. 6:1-2</a:t>
            </a:r>
          </a:p>
          <a:p>
            <a:r>
              <a:rPr lang="en-US" sz="2900" i="1" dirty="0"/>
              <a:t>“And have mercy on some, who are doubting; save others, snatching them out of the fire; and on some have mercy with fear, hating even the garment polluted by the flesh.” </a:t>
            </a:r>
            <a:r>
              <a:rPr lang="en-US" sz="2900" dirty="0"/>
              <a:t>(</a:t>
            </a:r>
            <a:r>
              <a:rPr lang="en-US" sz="2900" i="1" dirty="0"/>
              <a:t>Jude 22-23</a:t>
            </a:r>
            <a:r>
              <a:rPr lang="en-US" sz="2900" dirty="0"/>
              <a:t>, NASB) </a:t>
            </a:r>
          </a:p>
        </p:txBody>
      </p:sp>
    </p:spTree>
    <p:extLst>
      <p:ext uri="{BB962C8B-B14F-4D97-AF65-F5344CB8AC3E}">
        <p14:creationId xmlns:p14="http://schemas.microsoft.com/office/powerpoint/2010/main" val="418629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559B7-9D42-2B51-F604-A50364F30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5DBA4-EE7C-56CD-853C-D0B3817FF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5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A5763-4071-AB16-6366-B5A1DFAED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2619D7-5843-E653-06D4-069FE1113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EA3910-7C52-6E39-1207-EDBF8EDEF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87C8F-3810-4947-E27E-89AB525AC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34" y="2755725"/>
            <a:ext cx="11661732" cy="3782861"/>
          </a:xfrm>
        </p:spPr>
        <p:txBody>
          <a:bodyPr>
            <a:normAutofit lnSpcReduction="10000"/>
          </a:bodyPr>
          <a:lstStyle/>
          <a:p>
            <a:r>
              <a:rPr lang="en-US" sz="3600" i="1" dirty="0" err="1"/>
              <a:t>makrothymia</a:t>
            </a:r>
            <a:r>
              <a:rPr lang="en-US" sz="3600" i="1" dirty="0"/>
              <a:t> – </a:t>
            </a:r>
            <a:r>
              <a:rPr lang="en-US" sz="3600" i="1" dirty="0" err="1"/>
              <a:t>Makros</a:t>
            </a:r>
            <a:r>
              <a:rPr lang="en-US" sz="3600" i="1" dirty="0"/>
              <a:t> </a:t>
            </a:r>
            <a:r>
              <a:rPr lang="en-US" sz="3600" dirty="0"/>
              <a:t>(long) and </a:t>
            </a:r>
            <a:r>
              <a:rPr lang="en-US" sz="3600" i="1" dirty="0" err="1"/>
              <a:t>thumos</a:t>
            </a:r>
            <a:r>
              <a:rPr lang="en-US" sz="3600" i="1" dirty="0"/>
              <a:t> </a:t>
            </a:r>
            <a:r>
              <a:rPr lang="en-US" sz="3600" dirty="0"/>
              <a:t>(passion, anger, wrath) </a:t>
            </a:r>
          </a:p>
          <a:p>
            <a:r>
              <a:rPr lang="en-US" sz="3600" dirty="0"/>
              <a:t>“patience, forbearance, longsuffering, slowness in avenging wrongs” (THAYER) </a:t>
            </a:r>
          </a:p>
          <a:p>
            <a:r>
              <a:rPr lang="en-US" sz="3600" dirty="0"/>
              <a:t>“state of being able to bear up under provocation, forbearance, patience toward others” (BDAG) </a:t>
            </a:r>
          </a:p>
          <a:p>
            <a:r>
              <a:rPr lang="en-US" sz="3600" dirty="0"/>
              <a:t>EX: </a:t>
            </a:r>
            <a:r>
              <a:rPr lang="en-US" sz="3600" i="1" dirty="0"/>
              <a:t>Matthew 18:26; 2 Samuel 16:10-13</a:t>
            </a:r>
          </a:p>
        </p:txBody>
      </p:sp>
    </p:spTree>
    <p:extLst>
      <p:ext uri="{BB962C8B-B14F-4D97-AF65-F5344CB8AC3E}">
        <p14:creationId xmlns:p14="http://schemas.microsoft.com/office/powerpoint/2010/main" val="328932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E8C48-BF16-A3A7-6D79-02DEED2A0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CA3773-6F06-A7DC-833C-7F1C40200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3DF09-8976-EA33-0488-30224C13B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34" y="2755725"/>
            <a:ext cx="11661732" cy="3782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Longsuffering Toward the Lost in Preaching the Gospel</a:t>
            </a:r>
          </a:p>
          <a:p>
            <a:r>
              <a:rPr lang="en-US" sz="3600" dirty="0"/>
              <a:t>Included in Paul’s defense – </a:t>
            </a:r>
            <a:r>
              <a:rPr lang="en-US" sz="3600" i="1" dirty="0"/>
              <a:t>2 Corinthians 6:3-10</a:t>
            </a:r>
          </a:p>
          <a:p>
            <a:r>
              <a:rPr lang="en-US" sz="3600" dirty="0"/>
              <a:t>An example to Timothy – </a:t>
            </a:r>
            <a:r>
              <a:rPr lang="en-US" sz="3600" i="1" dirty="0"/>
              <a:t>2 Timothy 3:10-11</a:t>
            </a:r>
          </a:p>
        </p:txBody>
      </p:sp>
    </p:spTree>
    <p:extLst>
      <p:ext uri="{BB962C8B-B14F-4D97-AF65-F5344CB8AC3E}">
        <p14:creationId xmlns:p14="http://schemas.microsoft.com/office/powerpoint/2010/main" val="396052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FAAD4-C216-9F5F-63DD-71C423B9B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F80F24-0A81-5F71-FA14-CD7866214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7B964-CC3E-C726-63D0-1A7B60E99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34" y="2755725"/>
            <a:ext cx="11661732" cy="3782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Longsuffering Toward Brethren in Need of Correction</a:t>
            </a:r>
          </a:p>
          <a:p>
            <a:r>
              <a:rPr lang="en-US" sz="3600" dirty="0"/>
              <a:t>Calling brethren to repentance and change requires longsuffering – </a:t>
            </a:r>
            <a:r>
              <a:rPr lang="en-US" sz="3600" i="1" dirty="0"/>
              <a:t>2 Timothy 4:1-5</a:t>
            </a:r>
          </a:p>
          <a:p>
            <a:r>
              <a:rPr lang="en-US" sz="3600" dirty="0"/>
              <a:t>The prophets’ work required longsuffering </a:t>
            </a:r>
            <a:r>
              <a:rPr lang="en-US" sz="3600" i="1" dirty="0"/>
              <a:t>– James 5:10 (cf. Ezekiel 3:7-9; Isaiah 6:9-10; 8:11-12)</a:t>
            </a:r>
          </a:p>
        </p:txBody>
      </p:sp>
    </p:spTree>
    <p:extLst>
      <p:ext uri="{BB962C8B-B14F-4D97-AF65-F5344CB8AC3E}">
        <p14:creationId xmlns:p14="http://schemas.microsoft.com/office/powerpoint/2010/main" val="179377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B221F-F710-D6C8-7A3D-CEE0E0D8D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852EA2-8B70-7E9B-E585-9E5A1B0E0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A6BA9-6CCC-03CA-DE4A-4FAABDE20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34" y="2755725"/>
            <a:ext cx="11661732" cy="3782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Longsuffering Toward Brethren in General</a:t>
            </a:r>
          </a:p>
          <a:p>
            <a:r>
              <a:rPr lang="en-US" sz="3600" i="1" dirty="0"/>
              <a:t>“be patient [</a:t>
            </a:r>
            <a:r>
              <a:rPr lang="en-US" sz="3600" i="1" dirty="0" err="1"/>
              <a:t>makrothymeo</a:t>
            </a:r>
            <a:r>
              <a:rPr lang="en-US" sz="3600" i="1" dirty="0"/>
              <a:t>̄] with all</a:t>
            </a:r>
            <a:r>
              <a:rPr lang="en-US" sz="3600" i="1"/>
              <a:t>” </a:t>
            </a:r>
            <a:r>
              <a:rPr lang="en-US" sz="3600"/>
              <a:t>(</a:t>
            </a:r>
            <a:r>
              <a:rPr lang="en-US" sz="3600" i="1" dirty="0"/>
              <a:t>1</a:t>
            </a:r>
            <a:r>
              <a:rPr lang="en-US" sz="3600" i="1"/>
              <a:t> </a:t>
            </a:r>
            <a:r>
              <a:rPr lang="en-US" sz="3600" i="1" dirty="0"/>
              <a:t>Thess. 5:14</a:t>
            </a:r>
            <a:r>
              <a:rPr lang="en-US" sz="3600" dirty="0"/>
              <a:t>).</a:t>
            </a:r>
          </a:p>
          <a:p>
            <a:r>
              <a:rPr lang="en-US" sz="3600" dirty="0"/>
              <a:t>Keeping unity requires longsuffering – </a:t>
            </a:r>
            <a:r>
              <a:rPr lang="en-US" sz="3600" i="1" dirty="0"/>
              <a:t>Ephesians 4:1-3 (cf. 1 Corinthians 6:7-8; 8:13; 10:23-24, 31-33; 7:25-28)</a:t>
            </a:r>
          </a:p>
        </p:txBody>
      </p:sp>
    </p:spTree>
    <p:extLst>
      <p:ext uri="{BB962C8B-B14F-4D97-AF65-F5344CB8AC3E}">
        <p14:creationId xmlns:p14="http://schemas.microsoft.com/office/powerpoint/2010/main" val="221406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EA0F7-38E7-4892-B667-83813BE8F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8A0AC5-0065-FAD7-4046-BE3E65AA8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EECA6-6B64-FFBB-C6DB-64AB026E6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34" y="2755725"/>
            <a:ext cx="11661732" cy="37828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/>
              <a:t>Longsuffering Toward Those Who Have Wronged Us</a:t>
            </a:r>
          </a:p>
          <a:p>
            <a:r>
              <a:rPr lang="en-US" sz="3600" dirty="0"/>
              <a:t>Longsuffering is an act of love – </a:t>
            </a:r>
            <a:r>
              <a:rPr lang="en-US" sz="3600" i="1" dirty="0"/>
              <a:t>1 Corinthians 13:4</a:t>
            </a:r>
          </a:p>
          <a:p>
            <a:r>
              <a:rPr lang="en-US" sz="3600" dirty="0"/>
              <a:t>The Christian should show longsuffering when wronged – </a:t>
            </a:r>
            <a:r>
              <a:rPr lang="en-US" sz="3600" i="1" dirty="0"/>
              <a:t>Colossians 3:12-13</a:t>
            </a:r>
          </a:p>
          <a:p>
            <a:r>
              <a:rPr lang="en-US" sz="3600" dirty="0"/>
              <a:t>Not indifference or tolerance –</a:t>
            </a:r>
            <a:r>
              <a:rPr lang="en-US" sz="3600" i="1" dirty="0"/>
              <a:t> Luke 17:3-4; Matthew 18:15-17</a:t>
            </a:r>
          </a:p>
        </p:txBody>
      </p:sp>
    </p:spTree>
    <p:extLst>
      <p:ext uri="{BB962C8B-B14F-4D97-AF65-F5344CB8AC3E}">
        <p14:creationId xmlns:p14="http://schemas.microsoft.com/office/powerpoint/2010/main" val="144108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1AA9C-B59D-2E7F-C549-54FE7DCE8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034D80-5D00-93F2-80D7-9B68D52A5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EB415-A1F4-A454-E537-BC7D83F0C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34" y="2755725"/>
            <a:ext cx="11661732" cy="3782861"/>
          </a:xfrm>
        </p:spPr>
        <p:txBody>
          <a:bodyPr>
            <a:noAutofit/>
          </a:bodyPr>
          <a:lstStyle/>
          <a:p>
            <a:r>
              <a:rPr lang="en-US" sz="3200" dirty="0"/>
              <a:t>Kindness – </a:t>
            </a:r>
            <a:r>
              <a:rPr lang="en-US" sz="3200" i="1" dirty="0" err="1"/>
              <a:t>chrēstotēs</a:t>
            </a:r>
            <a:r>
              <a:rPr lang="en-US" sz="3200" dirty="0"/>
              <a:t>; Goodness – </a:t>
            </a:r>
            <a:r>
              <a:rPr lang="en-US" sz="3200" i="1" dirty="0" err="1"/>
              <a:t>agathōsyne</a:t>
            </a:r>
            <a:r>
              <a:rPr lang="en-US" sz="3200" dirty="0"/>
              <a:t>̄ </a:t>
            </a:r>
          </a:p>
          <a:p>
            <a:r>
              <a:rPr lang="en-US" sz="3200" dirty="0"/>
              <a:t>“Kindness…is gentle, charming, peaceful, adept at getting along with all good people; it attracts others to close acquaintanceship with itself; it is soft-spoken and well-mannered.” (Trench quoting Jerome)</a:t>
            </a:r>
          </a:p>
          <a:p>
            <a:r>
              <a:rPr lang="en-US" sz="3200" dirty="0"/>
              <a:t>“Goodness…differ[s] in that it can be more somber and do good and what is demanded of it with a brow furrowed by austere habits.” (Trench quoting Jerome)</a:t>
            </a:r>
          </a:p>
        </p:txBody>
      </p:sp>
    </p:spTree>
    <p:extLst>
      <p:ext uri="{BB962C8B-B14F-4D97-AF65-F5344CB8AC3E}">
        <p14:creationId xmlns:p14="http://schemas.microsoft.com/office/powerpoint/2010/main" val="318946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45D23-48DB-923B-7C0C-23AB1E4A6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F1164D-100A-7E8F-5358-4681D8135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376BB-C16D-978B-5538-84579E204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34" y="2755725"/>
            <a:ext cx="11661732" cy="3782861"/>
          </a:xfrm>
        </p:spPr>
        <p:txBody>
          <a:bodyPr>
            <a:noAutofit/>
          </a:bodyPr>
          <a:lstStyle/>
          <a:p>
            <a:r>
              <a:rPr lang="en-US" sz="3600" dirty="0"/>
              <a:t>Kindness – </a:t>
            </a:r>
            <a:r>
              <a:rPr lang="en-US" sz="3600" i="1" dirty="0" err="1"/>
              <a:t>chrēstotēs</a:t>
            </a:r>
            <a:r>
              <a:rPr lang="en-US" sz="3600" dirty="0"/>
              <a:t>; Goodness – </a:t>
            </a:r>
            <a:r>
              <a:rPr lang="en-US" sz="3600" i="1" dirty="0" err="1"/>
              <a:t>agathōsyne</a:t>
            </a:r>
            <a:r>
              <a:rPr lang="en-US" sz="3600" dirty="0"/>
              <a:t>̄ </a:t>
            </a:r>
          </a:p>
          <a:p>
            <a:r>
              <a:rPr lang="en-US" sz="3600" dirty="0"/>
              <a:t>EX: Goodness (</a:t>
            </a:r>
            <a:r>
              <a:rPr lang="en-US" sz="3600" i="1" dirty="0"/>
              <a:t>cf. Matthew 21:13; 23</a:t>
            </a:r>
            <a:r>
              <a:rPr lang="en-US" sz="3600" dirty="0"/>
              <a:t>), Kindness (</a:t>
            </a:r>
            <a:r>
              <a:rPr lang="en-US" sz="3600" i="1" dirty="0"/>
              <a:t>Luke 7:36-50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394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594</Words>
  <Application>Microsoft Macintosh PowerPoint</Application>
  <PresentationFormat>Widescreen</PresentationFormat>
  <Paragraphs>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7</cp:revision>
  <dcterms:created xsi:type="dcterms:W3CDTF">2025-08-23T16:08:13Z</dcterms:created>
  <dcterms:modified xsi:type="dcterms:W3CDTF">2025-08-30T14:16:26Z</dcterms:modified>
</cp:coreProperties>
</file>