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2" d="100"/>
          <a:sy n="102" d="100"/>
        </p:scale>
        <p:origin x="140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F01A7-32AC-4A3B-F33B-142E64D27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09A336-FDBD-BBB4-955E-1C5D15C41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ABFA9-D3BB-002A-6CF7-8F89DCFF7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942FF-4DBC-0698-ED9E-02DCE1A0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37C90D-A99A-8EAB-AA6D-C518D3D3B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9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B6EEB-E639-E8A2-D3B0-D3A3BB4C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EEC7E4-0D69-D812-3855-14C36174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6737C-35BC-D664-9FD5-FE8386EED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CDEF1-2C60-50B6-5EAD-84B486E7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8B4BF-441E-A16A-3485-E871A4E48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0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452FA1-EA3B-4F86-9330-77CB491636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34710-6162-E109-8C47-5B275E9FC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E452B-FEB7-3881-2F26-5722C851C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2EFAB-0A14-E7CB-4D07-E72E51EFF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420CC-861B-18BE-AAC8-4070CFA96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96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6556C-6A58-2B21-239A-C46923FA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E9AB6-4A5C-0272-743A-6BB2D08654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6400A-6D09-EC38-5038-8B255675B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3EDD5-EB22-2FB1-F52A-B73C26E39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8392-95A5-1E22-FEE8-1DE89B2EE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4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39D6A-779D-026A-A3B0-1193D96D8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6FF417-BF9C-EEC1-30A5-F0F472354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31E21-2342-9343-7BF6-527030746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58515-AFF8-90D4-A11B-8C061D6FF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08535-2223-9A0D-B4E3-073D425DF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6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6D20-4D25-777A-7495-6AC56202F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FB235-3B19-7F8B-D53A-7BAE1F72D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5C0CF-8060-5668-5A31-A3BB3B85E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ACC0A-49DF-32CF-ED61-0658B8B24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E1422-BF95-BDD3-C20C-21BDFF8E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EB891-D48F-D8CB-BE8D-2EE177F73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4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F8329-D8AC-6AAE-CA50-C7CEE0729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C4377-DAE6-F125-79D4-345299294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A1599-93B5-090B-F0EF-A2942D9A6E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F090A6-97AB-FC9A-9ED4-D4FED5EED1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7B777B-6C63-D87E-76A1-7973C7E48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CB9BEF-6144-4B08-71AA-5D40D2186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206104-26EA-DC7E-1C62-31BC75B5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A21FCA-EF2D-90F1-B90A-A51BE225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55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7CF3D-EEEF-2101-6165-0C4DEBAD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7FFFA8-E6AB-00BB-472E-AB09CFE0A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CEF838-7843-1F5C-C6B4-BA2981BE9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D54B6F-EF27-048D-8107-1AE10682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7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5B9E4-1E55-98DB-050E-29F446B2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823DC-FE69-0FDB-70CE-3AF1359E8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432CF3-B01E-A0B0-664F-05760B2D3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75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B49DB-D8EE-5540-AEDE-7AAB0C9D2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5B2B-B6E7-2910-266C-603D23100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2B8B65-EC98-D0A8-A1C5-736DD96706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0BEA1-943F-1400-D944-9D825D78A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C8CFD-A7BC-03B0-90C8-434E91CE3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475D4A-0FC4-9BFB-44BB-723DD1E61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2F35D-5904-B072-AECC-66DEF4A9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D02D35-92A4-98BE-202E-E48B9A284F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4C805D-7F66-6164-4092-910E6444E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A0CB66-BE92-4A13-0B10-F1FA0A31F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19A47E-3C93-E0A2-51FC-8DF4A8590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24316D-FA4B-7102-8048-DE5D411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51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BD6EF3-2BFA-36F9-8455-49CB8705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5069E-A028-DF18-1612-DFF2E5F82D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3B061-DCFB-3565-A1B1-7CBFFBF9B0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3C8D79-7471-7946-954B-624413D2A8BF}" type="datetimeFigureOut">
              <a:rPr lang="en-US" smtClean="0"/>
              <a:t>9/6/25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9D20A-7C24-BFAC-6431-DA2EDC654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F5186-3788-D22A-B51B-A8D4D2F820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B97999-2434-9543-A4BB-A9D509DE1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7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060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CA2D24-2269-7690-F196-3AA60FF99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7C0D1A-A6FA-D045-8DDB-E1C4DBD38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1DC0E-82E6-9CEE-A69C-DC7CF7B9F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Gentleness Shows the Chief Aim is to Restore the Fallen Without Forgetting One’s Own Relation to God</a:t>
            </a:r>
          </a:p>
          <a:p>
            <a:r>
              <a:rPr lang="en-US" sz="3600" dirty="0"/>
              <a:t>Restoring in a spirit of gentleness – </a:t>
            </a:r>
            <a:r>
              <a:rPr lang="en-US" sz="3600" i="1" dirty="0"/>
              <a:t>Galatians 6:1-5 </a:t>
            </a:r>
            <a:r>
              <a:rPr lang="en-US" sz="3600" dirty="0"/>
              <a:t>(</a:t>
            </a:r>
            <a:r>
              <a:rPr lang="en-US" sz="3600" i="1" dirty="0"/>
              <a:t>cf. James 5:19-20; 2:13; Matthew 6:14-15</a:t>
            </a:r>
            <a:r>
              <a:rPr lang="en-US" sz="3600" dirty="0"/>
              <a:t>)</a:t>
            </a:r>
          </a:p>
          <a:p>
            <a:r>
              <a:rPr lang="en-US" sz="3600" dirty="0"/>
              <a:t>Paul’s instruction to Timothy – </a:t>
            </a:r>
            <a:r>
              <a:rPr lang="en-US" sz="3600" i="1" dirty="0"/>
              <a:t>2 Timothy 2:24-26</a:t>
            </a:r>
          </a:p>
        </p:txBody>
      </p:sp>
    </p:spTree>
    <p:extLst>
      <p:ext uri="{BB962C8B-B14F-4D97-AF65-F5344CB8AC3E}">
        <p14:creationId xmlns:p14="http://schemas.microsoft.com/office/powerpoint/2010/main" val="68463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970E5-5A24-2ACF-C665-7DCE379FF0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8731E3-5C24-6DC9-306A-FECEFE603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41F8-D8A2-45D2-5AA4-DE14C3298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Gentleness Shows the Chief Aim is to Restore the Fallen Without Forgetting One’s Own Relation to God</a:t>
            </a:r>
          </a:p>
          <a:p>
            <a:r>
              <a:rPr lang="en-US" sz="3600" dirty="0"/>
              <a:t>Jesus’ invitation is attractive due to this quality possessed by Him – </a:t>
            </a:r>
            <a:r>
              <a:rPr lang="en-US" sz="3600" i="1" dirty="0"/>
              <a:t>Matthew 11:25-30</a:t>
            </a:r>
          </a:p>
          <a:p>
            <a:r>
              <a:rPr lang="en-US" sz="3600" dirty="0"/>
              <a:t>The gentle do not eagerly rush to harsh discipline – </a:t>
            </a:r>
            <a:r>
              <a:rPr lang="en-US" sz="3600" i="1" dirty="0"/>
              <a:t>1 Corinthians 4:21; 2 Corinthians 10:1-2</a:t>
            </a:r>
          </a:p>
        </p:txBody>
      </p:sp>
    </p:spTree>
    <p:extLst>
      <p:ext uri="{BB962C8B-B14F-4D97-AF65-F5344CB8AC3E}">
        <p14:creationId xmlns:p14="http://schemas.microsoft.com/office/powerpoint/2010/main" val="290072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153B6-F1E9-284B-6928-30BD760973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8B5F702-01AB-E74E-7B27-792EDB160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37E97-43E0-ABBA-590D-6AE42496E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Gentleness Does not Insist on Rights at the Expense of Another</a:t>
            </a:r>
          </a:p>
          <a:p>
            <a:r>
              <a:rPr lang="en-US" sz="3600" dirty="0"/>
              <a:t>Unity requires gentleness – </a:t>
            </a:r>
            <a:r>
              <a:rPr lang="en-US" sz="3600" i="1" dirty="0"/>
              <a:t>Ephesians 4:2</a:t>
            </a:r>
          </a:p>
          <a:p>
            <a:r>
              <a:rPr lang="en-US" sz="3600" dirty="0"/>
              <a:t>Paul used the synonym </a:t>
            </a:r>
            <a:r>
              <a:rPr lang="en-US" sz="3600" i="1" dirty="0" err="1"/>
              <a:t>epieikēs</a:t>
            </a:r>
            <a:r>
              <a:rPr lang="en-US" sz="3600" i="1" dirty="0"/>
              <a:t> </a:t>
            </a:r>
            <a:r>
              <a:rPr lang="en-US" sz="3600" dirty="0"/>
              <a:t>in context concerning conflict – </a:t>
            </a:r>
            <a:r>
              <a:rPr lang="en-US" sz="3600" i="1" dirty="0"/>
              <a:t>Philippians 4:2-7 (v. 5 – </a:t>
            </a:r>
            <a:r>
              <a:rPr lang="en-US" sz="3600" dirty="0"/>
              <a:t>“not insisting on every right of letter of law or custom, yielding, gentle, kind, courteous, tolerant” (BDAG) </a:t>
            </a:r>
          </a:p>
        </p:txBody>
      </p:sp>
    </p:spTree>
    <p:extLst>
      <p:ext uri="{BB962C8B-B14F-4D97-AF65-F5344CB8AC3E}">
        <p14:creationId xmlns:p14="http://schemas.microsoft.com/office/powerpoint/2010/main" val="281550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A2053-103F-3BFB-7543-7A8245594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456D2E-08E0-A8A0-0E6F-8DFD58B81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87F4C7-2D18-C01F-3BB9-E3296645C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Gentleness Keeps Confidence and Conviction Free From Arrogance and Pride</a:t>
            </a:r>
          </a:p>
          <a:p>
            <a:r>
              <a:rPr lang="en-US" sz="3600" dirty="0"/>
              <a:t>When giving a defense, one must keep in mind his relation to God – </a:t>
            </a:r>
            <a:r>
              <a:rPr lang="en-US" sz="3600" i="1" dirty="0"/>
              <a:t>1 Peter 3:15 </a:t>
            </a:r>
            <a:r>
              <a:rPr lang="en-US" sz="3600" dirty="0"/>
              <a:t>(</a:t>
            </a:r>
            <a:r>
              <a:rPr lang="en-US" sz="3600" i="1" dirty="0"/>
              <a:t>cf. Isaiah 8:12-14</a:t>
            </a:r>
            <a:r>
              <a:rPr lang="en-US" sz="3600" dirty="0"/>
              <a:t>)</a:t>
            </a:r>
          </a:p>
          <a:p>
            <a:r>
              <a:rPr lang="en-US" sz="3600" dirty="0"/>
              <a:t>One who yields his entire self to God does not wield His word with arrogance – </a:t>
            </a:r>
            <a:r>
              <a:rPr lang="en-US" sz="3600" i="1" dirty="0"/>
              <a:t>James 1:21; 3:13</a:t>
            </a:r>
          </a:p>
        </p:txBody>
      </p:sp>
    </p:spTree>
    <p:extLst>
      <p:ext uri="{BB962C8B-B14F-4D97-AF65-F5344CB8AC3E}">
        <p14:creationId xmlns:p14="http://schemas.microsoft.com/office/powerpoint/2010/main" val="77474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85FCE-258D-3098-2400-678E0254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C9E1395-3FE9-0EEB-5419-BB21D770F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9EBF7-5443-F4B2-2E0C-227DB8F17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 err="1"/>
              <a:t>egkrateia</a:t>
            </a:r>
            <a:r>
              <a:rPr lang="en-US" sz="3600" i="1" dirty="0"/>
              <a:t> </a:t>
            </a:r>
            <a:r>
              <a:rPr lang="en-US" sz="3600" dirty="0"/>
              <a:t>– “self-control (the virtue of one who masters his desires and passions, esp. his sensual appetites)” (THAYER)</a:t>
            </a:r>
          </a:p>
          <a:p>
            <a:pPr marL="0" indent="0">
              <a:buNone/>
            </a:pPr>
            <a:r>
              <a:rPr lang="en-US" sz="3600" dirty="0"/>
              <a:t>“the various powers bestowed by God upon man are capable of abuse; the right use demands the controlling power of the will under the operation of the Spirit of God” (VINE)</a:t>
            </a:r>
          </a:p>
        </p:txBody>
      </p:sp>
    </p:spTree>
    <p:extLst>
      <p:ext uri="{BB962C8B-B14F-4D97-AF65-F5344CB8AC3E}">
        <p14:creationId xmlns:p14="http://schemas.microsoft.com/office/powerpoint/2010/main" val="13140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9AB151-122D-4F19-9EF9-F3BB52C91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88DE9B-B310-9864-104A-53F2EDFA3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33D73-314D-4640-6921-C3EFF0351A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Self-Control is the Result of the Conviction in Righteousness and Judgment</a:t>
            </a:r>
          </a:p>
          <a:p>
            <a:r>
              <a:rPr lang="en-US" sz="3600" dirty="0"/>
              <a:t>In Paul’s preaching to Felix – </a:t>
            </a:r>
            <a:r>
              <a:rPr lang="en-US" sz="3600" i="1" dirty="0"/>
              <a:t>Acts 26:24-25</a:t>
            </a:r>
          </a:p>
          <a:p>
            <a:r>
              <a:rPr lang="en-US" sz="3600" dirty="0"/>
              <a:t>Self-control evaluates and acts based on truth rather than feelings –</a:t>
            </a:r>
            <a:r>
              <a:rPr lang="en-US" sz="3600" i="1" dirty="0"/>
              <a:t> Matthew 7:13-14, 21-23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887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7C290C-E4A1-DAD1-6C58-AC6913E7E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87AD02-C936-B7A3-9317-29F24A19F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18D6E-2B6D-F7BD-5A3B-B6C98B98D4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Self-Control is not Ascetic, but the Reasoned Response to God’s Boundaries</a:t>
            </a:r>
          </a:p>
          <a:p>
            <a:r>
              <a:rPr lang="en-US" sz="3600" dirty="0"/>
              <a:t>Paul does not elevate celibacy above marriage in the name of self-control, but promotes self-control in relation to God’s boundaries – </a:t>
            </a:r>
            <a:r>
              <a:rPr lang="en-US" sz="3600" i="1" dirty="0"/>
              <a:t>1 Corinthians 7:1-9</a:t>
            </a:r>
          </a:p>
          <a:p>
            <a:r>
              <a:rPr lang="en-US" sz="3600" dirty="0"/>
              <a:t>Self-control for the sake of self-control is not inherently virtuous – </a:t>
            </a:r>
            <a:r>
              <a:rPr lang="en-US" sz="3600" i="1" dirty="0"/>
              <a:t>Colossians 2:20-3:5</a:t>
            </a:r>
          </a:p>
        </p:txBody>
      </p:sp>
    </p:spTree>
    <p:extLst>
      <p:ext uri="{BB962C8B-B14F-4D97-AF65-F5344CB8AC3E}">
        <p14:creationId xmlns:p14="http://schemas.microsoft.com/office/powerpoint/2010/main" val="350192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144E3-AF08-AC4C-F74D-C17B9521B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6C1918-9FD6-EC98-1486-2094E76B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9AB3D-5056-B624-551F-43D9FB0FD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Self-Control is Comprehensive, Reaching Every Matter that Affects Others</a:t>
            </a:r>
          </a:p>
          <a:p>
            <a:r>
              <a:rPr lang="en-US" sz="3600" dirty="0"/>
              <a:t>Self-control is not last due to its inferiority, but as the natural outgrowth of the other virtues – </a:t>
            </a:r>
            <a:r>
              <a:rPr lang="en-US" sz="3600" i="1" dirty="0"/>
              <a:t>Galatians 5:22-23</a:t>
            </a:r>
          </a:p>
          <a:p>
            <a:r>
              <a:rPr lang="en-US" sz="3600" dirty="0"/>
              <a:t>Self-Control is not merely regulated by law, but by judgment which seeks to aid others –</a:t>
            </a:r>
            <a:r>
              <a:rPr lang="en-US" sz="3600" i="1" dirty="0"/>
              <a:t> 1 Corinthians 9:12, 19-27; 10:23-24</a:t>
            </a:r>
          </a:p>
        </p:txBody>
      </p:sp>
    </p:spTree>
    <p:extLst>
      <p:ext uri="{BB962C8B-B14F-4D97-AF65-F5344CB8AC3E}">
        <p14:creationId xmlns:p14="http://schemas.microsoft.com/office/powerpoint/2010/main" val="416847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B6460-CF0E-D481-64E6-9A12A83204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3CAF806-6DE9-2274-E6F0-259E1AAA9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7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A5763-4071-AB16-6366-B5A1DFAED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0F8DB00-5B0A-0DFF-D4CC-D1E7B4770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487C75-41B5-C1D1-D8D0-949A3AD9B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87C8F-3810-4947-E27E-89AB525AC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fontScale="92500" lnSpcReduction="10000"/>
          </a:bodyPr>
          <a:lstStyle/>
          <a:p>
            <a:r>
              <a:rPr lang="en-US" sz="3600" i="1" dirty="0"/>
              <a:t>Pistis – </a:t>
            </a:r>
            <a:r>
              <a:rPr lang="en-US" sz="3600" dirty="0"/>
              <a:t>“persuasion, i.e. credence” (STRONG)</a:t>
            </a:r>
          </a:p>
          <a:p>
            <a:r>
              <a:rPr lang="en-US" sz="3600" dirty="0"/>
              <a:t>“(2) fidelity, faithfulness (A) the character of one who can be relied on” (THAYER)</a:t>
            </a:r>
          </a:p>
          <a:p>
            <a:r>
              <a:rPr lang="en-US" sz="3600" dirty="0"/>
              <a:t>“(1) that which evokes trust and faith (a) the state of being someone in whom confidence can be placed, faithfulness, reliability, fidelity, commitment” (BDAG)</a:t>
            </a:r>
          </a:p>
          <a:p>
            <a:r>
              <a:rPr lang="en-US" sz="3600" dirty="0"/>
              <a:t>“(3) passive; (a) of what brings trust and confidence from others faithfulness, fidelity, reliability” (ALGNT)</a:t>
            </a:r>
          </a:p>
          <a:p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2893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AFB181-0B95-B6B0-FB9D-57B7FCF0B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E2A0347-BEF8-BB74-8147-10F1A7E82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AF827-965D-D77B-A383-E686BF259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Faithfulness Encompasses Every Facet of Life and Adorns the Doctrine of God</a:t>
            </a:r>
          </a:p>
          <a:p>
            <a:r>
              <a:rPr lang="en-US" sz="3600" dirty="0"/>
              <a:t>The Christian bondservant’s faithfulness to his master adorns the gospel – </a:t>
            </a:r>
            <a:r>
              <a:rPr lang="en-US" sz="3600" i="1" dirty="0"/>
              <a:t>Titus 2:9-10 (cf. Colossians 3:22-25)</a:t>
            </a:r>
          </a:p>
          <a:p>
            <a:r>
              <a:rPr lang="en-US" sz="3600" dirty="0"/>
              <a:t>Faithful in all things – </a:t>
            </a:r>
            <a:r>
              <a:rPr lang="en-US" sz="3600" i="1" dirty="0"/>
              <a:t>1 Timothy 3:11</a:t>
            </a:r>
          </a:p>
        </p:txBody>
      </p:sp>
    </p:spTree>
    <p:extLst>
      <p:ext uri="{BB962C8B-B14F-4D97-AF65-F5344CB8AC3E}">
        <p14:creationId xmlns:p14="http://schemas.microsoft.com/office/powerpoint/2010/main" val="316619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F8B35-9BCD-BC15-838A-E7EAEDCA1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68E27-3D1E-8D8D-20E4-1D9A1DDBCB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1A985-8EF8-2702-772B-EE8C3D5CC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Faithfulness is Not Opportunistic, but Consistent</a:t>
            </a:r>
          </a:p>
          <a:p>
            <a:r>
              <a:rPr lang="en-US" sz="3600" dirty="0"/>
              <a:t>The parable of the faithful and evil servant shows the “faithfulness” of some is dropped when an opportunity for self-interest arises – </a:t>
            </a:r>
            <a:r>
              <a:rPr lang="en-US" sz="3600" i="1" dirty="0"/>
              <a:t>Mattthew 24:45-51 (cf. Colossians 3:22)</a:t>
            </a:r>
          </a:p>
          <a:p>
            <a:r>
              <a:rPr lang="en-US" sz="3600" dirty="0"/>
              <a:t>Faithful people do not bend their ways upon opportunity but remain constant to what was promised or entrusted.</a:t>
            </a:r>
          </a:p>
        </p:txBody>
      </p:sp>
    </p:spTree>
    <p:extLst>
      <p:ext uri="{BB962C8B-B14F-4D97-AF65-F5344CB8AC3E}">
        <p14:creationId xmlns:p14="http://schemas.microsoft.com/office/powerpoint/2010/main" val="385572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DD534-CE79-3B44-F7E7-02776B380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472DBE-FEBB-CEC1-5BB2-B4D34CCCF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2AB42-C3E3-FED7-5497-B04023BB2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/>
              <a:t>Faithfulness is Impartial</a:t>
            </a:r>
          </a:p>
          <a:p>
            <a:r>
              <a:rPr lang="en-US" sz="3600" dirty="0"/>
              <a:t>Faithfulness is not turned off or on depending on the person. A faithful person is always trustworthy and dependable.</a:t>
            </a:r>
          </a:p>
          <a:p>
            <a:r>
              <a:rPr lang="en-US" sz="3600" dirty="0"/>
              <a:t>Gaius had a reputation of faithfulness even to strangers – </a:t>
            </a:r>
            <a:r>
              <a:rPr lang="en-US" sz="3600" i="1" dirty="0"/>
              <a:t>3 John 5-8 </a:t>
            </a:r>
            <a:r>
              <a:rPr lang="en-US" sz="3600" dirty="0"/>
              <a:t>(contrast with Diotrephes, </a:t>
            </a:r>
            <a:r>
              <a:rPr lang="en-US" sz="3600" i="1" dirty="0"/>
              <a:t>vv. 9-10</a:t>
            </a:r>
            <a:r>
              <a:rPr lang="en-US" sz="3600" dirty="0"/>
              <a:t>) (</a:t>
            </a:r>
            <a:r>
              <a:rPr lang="en-US" sz="3600" i="1" dirty="0"/>
              <a:t>cf. James 2:1</a:t>
            </a:r>
            <a:r>
              <a:rPr lang="en-US" sz="36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3198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77214-2E1E-4633-141A-5EFCD7F07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D87AAD-DF96-503A-9739-22068764F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FB16-191C-8AE3-4556-AFBFB49FD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Faithfulness is Not Duplicitous, but Straightforward</a:t>
            </a:r>
            <a:endParaRPr lang="en-US" sz="3600" dirty="0"/>
          </a:p>
          <a:p>
            <a:r>
              <a:rPr lang="en-US" sz="3600" dirty="0"/>
              <a:t>When a faithful person says something, you can trust it. (</a:t>
            </a:r>
            <a:r>
              <a:rPr lang="en-US" sz="3600" i="1" dirty="0"/>
              <a:t>cf. James 5:12</a:t>
            </a:r>
            <a:r>
              <a:rPr lang="en-US" sz="3600" dirty="0"/>
              <a:t>)</a:t>
            </a:r>
          </a:p>
          <a:p>
            <a:r>
              <a:rPr lang="en-US" sz="3600" dirty="0"/>
              <a:t>Paul was accused of being duplicitous, but demonstrated he is faithful in his word like God – </a:t>
            </a:r>
            <a:r>
              <a:rPr lang="en-US" sz="3600" i="1" dirty="0"/>
              <a:t>2 Corinthians 1:15-20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8265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984DD-A930-E0DD-A7D7-A9C4600591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51A2A-A609-50BC-FE4B-0D1C21D8F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61573-2274-CB80-0089-C5E87292C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Faithfulness Does not Compromise with Truth in Any Circumstance</a:t>
            </a:r>
            <a:endParaRPr lang="en-US" sz="3600" dirty="0"/>
          </a:p>
          <a:p>
            <a:r>
              <a:rPr lang="en-US" sz="3600" dirty="0"/>
              <a:t>Timothy was faithful (</a:t>
            </a:r>
            <a:r>
              <a:rPr lang="en-US" sz="3600" i="1" dirty="0"/>
              <a:t>cf. Philippians 2:19-24</a:t>
            </a:r>
            <a:r>
              <a:rPr lang="en-US" sz="3600" dirty="0"/>
              <a:t>), and Paul trusted him to send him to Corinth – </a:t>
            </a:r>
            <a:r>
              <a:rPr lang="en-US" sz="3600" i="1" dirty="0"/>
              <a:t>1 Corinthians 4:17</a:t>
            </a:r>
          </a:p>
          <a:p>
            <a:r>
              <a:rPr lang="en-US" sz="3600" dirty="0"/>
              <a:t>The truth needs to be committed to faithful men – </a:t>
            </a:r>
            <a:r>
              <a:rPr lang="en-US" sz="3600" i="1" dirty="0"/>
              <a:t>2 Timothy 2:2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1956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210E22-E8BD-9C7F-61A8-503F1FC43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E4A0E6-BAC0-EEE8-A8FA-05CFBF86BF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409B0-1784-CB93-0B92-89C88816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134" y="2755725"/>
            <a:ext cx="11661732" cy="3782861"/>
          </a:xfrm>
        </p:spPr>
        <p:txBody>
          <a:bodyPr>
            <a:normAutofit lnSpcReduction="10000"/>
          </a:bodyPr>
          <a:lstStyle/>
          <a:p>
            <a:r>
              <a:rPr lang="en-US" sz="3600" i="1" dirty="0" err="1"/>
              <a:t>pra‚otēs</a:t>
            </a:r>
            <a:r>
              <a:rPr lang="en-US" sz="3600" i="1" dirty="0"/>
              <a:t> – </a:t>
            </a:r>
            <a:r>
              <a:rPr lang="en-US" sz="3600" dirty="0"/>
              <a:t>“as a quality of gentle friendliness gentleness, meekness (as strength that accommodates to another’s weakness), consideration” (ALGNT)</a:t>
            </a:r>
          </a:p>
          <a:p>
            <a:r>
              <a:rPr lang="en-US" sz="3600" dirty="0"/>
              <a:t>“The Christian quality, in its manifestation, reveals all that was best in the heathen virtue – mildness, gentleness, equanimity – but these manifestations toward men are emphasized as outgrowths of a spiritual relation to God.” (Vincent’s Word Studies, </a:t>
            </a:r>
            <a:r>
              <a:rPr lang="en-US" sz="3600" i="1" dirty="0"/>
              <a:t>praus</a:t>
            </a:r>
            <a:r>
              <a:rPr lang="en-US" sz="3600" dirty="0"/>
              <a:t>, “Meek”) </a:t>
            </a:r>
          </a:p>
        </p:txBody>
      </p:sp>
    </p:spTree>
    <p:extLst>
      <p:ext uri="{BB962C8B-B14F-4D97-AF65-F5344CB8AC3E}">
        <p14:creationId xmlns:p14="http://schemas.microsoft.com/office/powerpoint/2010/main" val="60368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826</Words>
  <Application>Microsoft Macintosh PowerPoint</Application>
  <PresentationFormat>Widescreen</PresentationFormat>
  <Paragraphs>44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Jeremiah Cox</dc:creator>
  <cp:lastModifiedBy>Jeremiah Cox</cp:lastModifiedBy>
  <cp:revision>10</cp:revision>
  <dcterms:created xsi:type="dcterms:W3CDTF">2025-08-23T16:08:13Z</dcterms:created>
  <dcterms:modified xsi:type="dcterms:W3CDTF">2025-09-06T15:51:52Z</dcterms:modified>
</cp:coreProperties>
</file>