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726"/>
  </p:normalViewPr>
  <p:slideViewPr>
    <p:cSldViewPr snapToGrid="0" snapToObjects="1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C1B4-41EF-0441-AE54-79C2C3050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4CDE53-4CCC-D64C-81F1-0B79A06A4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BA918-1B5C-594B-8BDA-50F84643A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98D4-0FA3-664C-AA01-82BDA19B3574}" type="datetimeFigureOut">
              <a:rPr lang="en-US" smtClean="0"/>
              <a:t>9/19/25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2472E-E771-B84B-8C3B-BBC04FEF1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C48CE-9057-7640-BBF4-3E858198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28FA-DDCF-C646-8B5C-8D10D9F36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D308E-1D3B-5B47-BF75-B31E77F5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B589D-11EE-FE44-B010-19E4C116F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D1539-1DAE-5B4D-B019-AA26DC20A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98D4-0FA3-664C-AA01-82BDA19B3574}" type="datetimeFigureOut">
              <a:rPr lang="en-US" smtClean="0"/>
              <a:t>9/19/25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CE375-56A5-524B-8356-0780A268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087A2-5747-154B-AEC5-E60E04A94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28FA-DDCF-C646-8B5C-8D10D9F36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7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EB952C-16EF-EB48-B75F-95FC0DB60D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4658C-E31A-4646-B4E0-82A54556C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24381-5421-9649-B910-F9E3F907D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98D4-0FA3-664C-AA01-82BDA19B3574}" type="datetimeFigureOut">
              <a:rPr lang="en-US" smtClean="0"/>
              <a:t>9/19/25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4D470-D7C0-7D4F-B787-AEF00B7F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5BFAA-BEF4-DA49-8115-373A4A81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28FA-DDCF-C646-8B5C-8D10D9F36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2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4E89F-7629-E544-9465-37318A58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F0CEB-105D-B54B-96A9-A94F3CE59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5CE40-C1D6-724C-BDDD-1EABBD204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98D4-0FA3-664C-AA01-82BDA19B3574}" type="datetimeFigureOut">
              <a:rPr lang="en-US" smtClean="0"/>
              <a:t>9/19/25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52EF1-B805-EC45-9780-8F28250DE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32E8D-1A70-4042-A7DA-8B583B90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28FA-DDCF-C646-8B5C-8D10D9F36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9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32B60-664C-E441-9B5F-4690C63CB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AC70C-8E95-2344-B19D-D57C98F98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C6DAC-3647-914C-B500-D79209E65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98D4-0FA3-664C-AA01-82BDA19B3574}" type="datetimeFigureOut">
              <a:rPr lang="en-US" smtClean="0"/>
              <a:t>9/19/25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CBEB8-C992-8D4C-A139-31BD2ECA1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2331A-E78F-D64B-83DC-576353472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28FA-DDCF-C646-8B5C-8D10D9F36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8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A1E96-9804-D64A-8EC0-528E88B09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A489A-9765-5644-B7BA-B2119D0A8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95F47-D83C-8442-A88C-EA28DB19A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A894B-1DAE-EC42-9B6A-F025C94A8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98D4-0FA3-664C-AA01-82BDA19B3574}" type="datetimeFigureOut">
              <a:rPr lang="en-US" smtClean="0"/>
              <a:t>9/19/25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AAA3A-E189-7D44-A767-3B1399EB4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866D9-CD72-1A49-9294-4E80E2896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28FA-DDCF-C646-8B5C-8D10D9F36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8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3315A-DA54-3743-9821-088FB06B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312B9-C699-0B49-936E-E2A0BE349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B7846-92BA-E540-A590-52D5B76EE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EBC637-7FB9-4C45-B891-38B9F479E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6B4F80-A82B-9B49-8BA9-5E9DA12CA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5A6E71-AD89-D04A-939D-1300BAABD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98D4-0FA3-664C-AA01-82BDA19B3574}" type="datetimeFigureOut">
              <a:rPr lang="en-US" smtClean="0"/>
              <a:t>9/19/25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8BFB87-F09D-2442-91C8-E2F595D58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FD5626-6178-334F-B7BB-6313556F8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28FA-DDCF-C646-8B5C-8D10D9F36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2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BA2C9-EE41-3C43-9A7A-CAC45D5E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F02AE-BCFB-B54C-8A82-D463BE6E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98D4-0FA3-664C-AA01-82BDA19B3574}" type="datetimeFigureOut">
              <a:rPr lang="en-US" smtClean="0"/>
              <a:t>9/19/25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B9917-C27B-7E47-B668-03C89063C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08AD9-7496-8445-AC15-D747ED828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28FA-DDCF-C646-8B5C-8D10D9F36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0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45B134-4689-E146-85A4-D872E7551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98D4-0FA3-664C-AA01-82BDA19B3574}" type="datetimeFigureOut">
              <a:rPr lang="en-US" smtClean="0"/>
              <a:t>9/19/25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21FC4E-B0D5-E548-8A38-AA41F4E2D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ABE55-9C8A-F145-AA9A-24A61C5A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28FA-DDCF-C646-8B5C-8D10D9F36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6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3E82-4A60-B646-BD31-0CD78B426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7A23C-DAE1-D84F-B1B6-B3A1D9259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95206-D941-AF44-8215-AB89D72AD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365FC-05BE-8C44-9EF4-EDE31D13F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98D4-0FA3-664C-AA01-82BDA19B3574}" type="datetimeFigureOut">
              <a:rPr lang="en-US" smtClean="0"/>
              <a:t>9/19/25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99877-AC52-BD4D-A0EF-78E8A3A0C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30C9F-DCB4-FA44-9862-30914FD3A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28FA-DDCF-C646-8B5C-8D10D9F36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7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9F648-8CB2-8847-95F7-38651C78D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2535DB-0B42-2B45-98AA-6526868274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559C2A-E69C-4A40-AFC7-F61A2FC79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0B5CA-58A0-2E46-A58E-258FC5FC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98D4-0FA3-664C-AA01-82BDA19B3574}" type="datetimeFigureOut">
              <a:rPr lang="en-US" smtClean="0"/>
              <a:t>9/19/25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C57D9-A744-E041-AE98-1A8B2DCC5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779BE-825D-7D41-AABA-C58A4E52B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A28FA-DDCF-C646-8B5C-8D10D9F36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0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A353FC-011B-284C-867D-57ED21E6F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B0AC4-D2D9-9A4D-BB16-E9E21CEED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1E581-7CE3-B747-A477-8BD71FFE5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B98D4-0FA3-664C-AA01-82BDA19B3574}" type="datetimeFigureOut">
              <a:rPr lang="en-US" smtClean="0"/>
              <a:t>9/19/25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C79B5-D77F-DE46-A091-14EF30A4F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234AF-2C7C-9146-A557-DAA37DE23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28FA-DDCF-C646-8B5C-8D10D9F36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4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C5BE0-1A3A-BA45-BBE7-545E73FBC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4E691-7E0C-D24B-BA8E-A0B4AD25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6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722B69-39B6-3B2C-8B09-8C52CEBDC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108" y="1155752"/>
            <a:ext cx="9275784" cy="307904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306855E-DAE9-9E44-8BA7-EE801904B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200776"/>
            <a:ext cx="3733800" cy="65722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Romans 8:12-17</a:t>
            </a:r>
          </a:p>
        </p:txBody>
      </p:sp>
    </p:spTree>
    <p:extLst>
      <p:ext uri="{BB962C8B-B14F-4D97-AF65-F5344CB8AC3E}">
        <p14:creationId xmlns:p14="http://schemas.microsoft.com/office/powerpoint/2010/main" val="157900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0399CB-4045-4022-1173-17F582D89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7272"/>
            <a:ext cx="10505029" cy="17000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6B0191-F027-6C42-8723-C57D35DFFE2D}"/>
              </a:ext>
            </a:extLst>
          </p:cNvPr>
          <p:cNvSpPr/>
          <p:nvPr/>
        </p:nvSpPr>
        <p:spPr>
          <a:xfrm>
            <a:off x="0" y="1837500"/>
            <a:ext cx="12192000" cy="50204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8000">
                <a:schemeClr val="bg1">
                  <a:alpha val="25000"/>
                </a:schemeClr>
              </a:gs>
              <a:gs pos="70000">
                <a:schemeClr val="bg1">
                  <a:alpha val="70000"/>
                </a:schemeClr>
              </a:gs>
              <a:gs pos="92000">
                <a:schemeClr val="bg1">
                  <a:alpha val="9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DA298-813E-484B-9CB9-712CCE8DF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16" y="1837500"/>
            <a:ext cx="11661568" cy="48008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The Concept</a:t>
            </a:r>
          </a:p>
          <a:p>
            <a:r>
              <a:rPr lang="en-US" sz="3200" dirty="0"/>
              <a:t>Context </a:t>
            </a:r>
            <a:r>
              <a:rPr lang="en-US" sz="3200" i="1" dirty="0"/>
              <a:t>(Romans 7, 8) </a:t>
            </a:r>
            <a:r>
              <a:rPr lang="en-US" sz="3200" dirty="0"/>
              <a:t>–  Freedom from the bondage of sin and death.</a:t>
            </a:r>
          </a:p>
          <a:p>
            <a:r>
              <a:rPr lang="en-US" sz="3200" dirty="0"/>
              <a:t>Debtor to live according to the spirit – </a:t>
            </a:r>
            <a:r>
              <a:rPr lang="en-US" sz="3200" i="1" dirty="0"/>
              <a:t>(vv. 12-13) </a:t>
            </a:r>
            <a:r>
              <a:rPr lang="en-US" sz="3200" dirty="0"/>
              <a:t>– not indebted to return to bondage and death.</a:t>
            </a:r>
          </a:p>
          <a:p>
            <a:r>
              <a:rPr lang="en-US" sz="3200" dirty="0"/>
              <a:t>Sons of God – </a:t>
            </a:r>
            <a:r>
              <a:rPr lang="en-US" sz="3200" i="1" dirty="0"/>
              <a:t>(v. 14)</a:t>
            </a:r>
          </a:p>
          <a:p>
            <a:r>
              <a:rPr lang="en-US" sz="3200" dirty="0"/>
              <a:t>Contrast of spirits (dispositions) </a:t>
            </a:r>
            <a:r>
              <a:rPr lang="en-US" sz="3200" i="1" dirty="0"/>
              <a:t>(v. 15)</a:t>
            </a:r>
            <a:r>
              <a:rPr lang="en-US" sz="3200" dirty="0"/>
              <a:t>:</a:t>
            </a:r>
          </a:p>
          <a:p>
            <a:pPr lvl="1"/>
            <a:r>
              <a:rPr lang="en-US" sz="3200" b="1" dirty="0"/>
              <a:t>Bondage to fear </a:t>
            </a:r>
            <a:r>
              <a:rPr lang="en-US" sz="3200" dirty="0"/>
              <a:t>– </a:t>
            </a:r>
            <a:r>
              <a:rPr lang="en-US" sz="3200" i="1" dirty="0"/>
              <a:t>Romans 7:21-24 </a:t>
            </a:r>
            <a:r>
              <a:rPr lang="en-US" sz="3200" dirty="0"/>
              <a:t>– sin and death.</a:t>
            </a:r>
          </a:p>
          <a:p>
            <a:pPr lvl="1"/>
            <a:r>
              <a:rPr lang="en-US" sz="3200" b="1" dirty="0"/>
              <a:t>Adoption</a:t>
            </a:r>
            <a:r>
              <a:rPr lang="en-US" sz="3200" dirty="0"/>
              <a:t> – as His children who do not shrink in fear but call on Him as Father.</a:t>
            </a:r>
            <a:endParaRPr lang="en-US" sz="3200" i="1" dirty="0"/>
          </a:p>
          <a:p>
            <a:pPr>
              <a:buFont typeface="Zapf Dingbats"/>
              <a:buChar char="✧"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45225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6B0191-F027-6C42-8723-C57D35DFFE2D}"/>
              </a:ext>
            </a:extLst>
          </p:cNvPr>
          <p:cNvSpPr/>
          <p:nvPr/>
        </p:nvSpPr>
        <p:spPr>
          <a:xfrm>
            <a:off x="0" y="1837500"/>
            <a:ext cx="12192000" cy="5020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8000">
                <a:schemeClr val="bg1">
                  <a:alpha val="25000"/>
                </a:schemeClr>
              </a:gs>
              <a:gs pos="70000">
                <a:schemeClr val="bg1">
                  <a:alpha val="70000"/>
                </a:schemeClr>
              </a:gs>
              <a:gs pos="92000">
                <a:schemeClr val="bg1">
                  <a:alpha val="9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DA298-813E-484B-9CB9-712CCE8DF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16" y="1837500"/>
            <a:ext cx="11661568" cy="4800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The Proof </a:t>
            </a:r>
            <a:r>
              <a:rPr lang="en-US" sz="3600" i="1" dirty="0"/>
              <a:t>(v. 16)</a:t>
            </a:r>
          </a:p>
          <a:p>
            <a:r>
              <a:rPr lang="en-US" sz="3200" dirty="0"/>
              <a:t>Holy Spirit instructs – </a:t>
            </a:r>
            <a:r>
              <a:rPr lang="en-US" sz="3200" i="1" dirty="0"/>
              <a:t>Romans 8:2 </a:t>
            </a:r>
            <a:r>
              <a:rPr lang="en-US" sz="3200" dirty="0"/>
              <a:t>– </a:t>
            </a:r>
            <a:r>
              <a:rPr lang="en-US" sz="3200" i="1" dirty="0"/>
              <a:t>“law of the Spirit”</a:t>
            </a:r>
          </a:p>
          <a:p>
            <a:r>
              <a:rPr lang="en-US" sz="3200" dirty="0"/>
              <a:t>We willingly obey – </a:t>
            </a:r>
            <a:r>
              <a:rPr lang="en-US" sz="3200" i="1" dirty="0"/>
              <a:t>Romans 8:9-10</a:t>
            </a:r>
          </a:p>
          <a:p>
            <a:r>
              <a:rPr lang="en-US" sz="3200" dirty="0"/>
              <a:t>Both bear witness together that we are indeed God’s children.</a:t>
            </a:r>
          </a:p>
          <a:p>
            <a:pPr marL="0" indent="0">
              <a:buNone/>
            </a:pPr>
            <a:r>
              <a:rPr lang="en-US" sz="3600" b="1" dirty="0"/>
              <a:t>The Blessing </a:t>
            </a:r>
            <a:r>
              <a:rPr lang="en-US" sz="3600" i="1" dirty="0"/>
              <a:t>(v. 17)</a:t>
            </a:r>
            <a:r>
              <a:rPr lang="en-US" sz="3600" b="1" dirty="0"/>
              <a:t> </a:t>
            </a:r>
            <a:r>
              <a:rPr lang="en-US" sz="3600" dirty="0"/>
              <a:t>– heirs of glory.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EE665A-7BBD-6FB7-52BE-E5F07F8EF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7272"/>
            <a:ext cx="10505029" cy="170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C97A8E-F93B-F616-419F-3D7EEE238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68" y="98904"/>
            <a:ext cx="11129064" cy="25212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824FC9-2239-4543-A044-E192F1732BBD}"/>
              </a:ext>
            </a:extLst>
          </p:cNvPr>
          <p:cNvSpPr/>
          <p:nvPr/>
        </p:nvSpPr>
        <p:spPr>
          <a:xfrm>
            <a:off x="0" y="2379944"/>
            <a:ext cx="12192000" cy="447805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8000">
                <a:schemeClr val="bg1">
                  <a:alpha val="25000"/>
                </a:schemeClr>
              </a:gs>
              <a:gs pos="70000">
                <a:schemeClr val="bg1">
                  <a:alpha val="70000"/>
                </a:schemeClr>
              </a:gs>
              <a:gs pos="92000">
                <a:schemeClr val="bg1">
                  <a:alpha val="9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57629-7555-D04B-85F9-626F78AE6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9382" y="1956253"/>
            <a:ext cx="5770418" cy="4667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3600" b="1" dirty="0"/>
              <a:t>Identity with the Father</a:t>
            </a:r>
          </a:p>
          <a:p>
            <a:pPr marL="0" indent="0" algn="ctr">
              <a:buNone/>
            </a:pPr>
            <a:r>
              <a:rPr lang="en-US" sz="3200" i="1" dirty="0"/>
              <a:t>Romans 9:25-26; Ephesians 1:3-6</a:t>
            </a:r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3600" b="1" dirty="0"/>
              <a:t>Attention of the Father</a:t>
            </a:r>
          </a:p>
          <a:p>
            <a:pPr marL="0" indent="0" algn="ctr">
              <a:buNone/>
            </a:pPr>
            <a:r>
              <a:rPr lang="en-US" sz="3200" i="1" dirty="0"/>
              <a:t>Psalm 8:3-4; Luke 12:6-7</a:t>
            </a:r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3600" b="1" dirty="0"/>
              <a:t>Provision of the Father</a:t>
            </a:r>
          </a:p>
          <a:p>
            <a:pPr marL="0" indent="0" algn="ctr">
              <a:buNone/>
            </a:pPr>
            <a:r>
              <a:rPr lang="en-US" sz="3200" i="1" dirty="0"/>
              <a:t>Matthew 7:7-11; 6:25-34</a:t>
            </a:r>
            <a:endParaRPr lang="en-US" sz="3600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CCC6D-6CCF-7142-9D35-2A00CA811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56254"/>
            <a:ext cx="5770418" cy="46672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3600" b="1" dirty="0"/>
              <a:t>Wisdom of the Father</a:t>
            </a:r>
          </a:p>
          <a:p>
            <a:pPr marL="0" indent="0" algn="ctr">
              <a:buNone/>
            </a:pPr>
            <a:r>
              <a:rPr lang="en-US" sz="3200" i="1" dirty="0"/>
              <a:t>1 Corinthians 2:9-16; 2 Peter 1:3</a:t>
            </a:r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3600" b="1" dirty="0"/>
              <a:t>Protection of the Father</a:t>
            </a:r>
          </a:p>
          <a:p>
            <a:pPr marL="0" indent="0" algn="ctr">
              <a:buNone/>
            </a:pPr>
            <a:r>
              <a:rPr lang="en-US" sz="3200" i="1" dirty="0"/>
              <a:t>John 10:27-30; Romans 8:38-39</a:t>
            </a:r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3600" b="1" dirty="0"/>
              <a:t>Inheritance of the Father</a:t>
            </a:r>
          </a:p>
          <a:p>
            <a:pPr marL="0" indent="0" algn="ctr">
              <a:buNone/>
            </a:pPr>
            <a:r>
              <a:rPr lang="en-US" sz="3200" i="1" dirty="0"/>
              <a:t>Romans 8:16-17; 1 Peter 1:3-4</a:t>
            </a:r>
          </a:p>
        </p:txBody>
      </p:sp>
    </p:spTree>
    <p:extLst>
      <p:ext uri="{BB962C8B-B14F-4D97-AF65-F5344CB8AC3E}">
        <p14:creationId xmlns:p14="http://schemas.microsoft.com/office/powerpoint/2010/main" val="123360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306855E-DAE9-9E44-8BA7-EE801904B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200776"/>
            <a:ext cx="3733800" cy="65722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Romans 8:12-17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CF188-B51C-D544-6F83-D3349D784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108" y="1155752"/>
            <a:ext cx="9275784" cy="307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200</Words>
  <Application>Microsoft Macintosh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Zapf Dingbats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17</cp:revision>
  <dcterms:created xsi:type="dcterms:W3CDTF">2020-04-28T18:20:59Z</dcterms:created>
  <dcterms:modified xsi:type="dcterms:W3CDTF">2025-09-19T16:35:52Z</dcterms:modified>
</cp:coreProperties>
</file>