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58"/>
  </p:normalViewPr>
  <p:slideViewPr>
    <p:cSldViewPr snapToGrid="0">
      <p:cViewPr varScale="1">
        <p:scale>
          <a:sx n="102" d="100"/>
          <a:sy n="102" d="100"/>
        </p:scale>
        <p:origin x="1168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40B3-29F1-CAEC-8D33-8417C4D56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8A16C-8EA9-BD06-12AE-9C8B98A86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87911-D3A1-1891-570A-6A7AD3FD9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1A8E-77A8-9048-999B-197AE7B2DEDE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189B4-25A7-E59D-84B7-F46023E35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945AD-BA35-0F40-ED01-99768BA57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E67B-2C97-CC4C-918A-FA2463C6B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55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E1935-96A7-AAAC-D20F-15D2AD3DE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C8A4C1-0AF8-0F77-0529-EFD611179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86DC8-6CAA-6067-75D2-8BB3B0B84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1A8E-77A8-9048-999B-197AE7B2DEDE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CCF6C-D67D-1134-28FB-54D100E00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7D9EC-6410-7A37-84E9-1A769E4D0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E67B-2C97-CC4C-918A-FA2463C6B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98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411807-6E5B-DF79-3423-F155670E8F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B1B062-6A10-9297-B40D-69AF5E5CD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B4801-D40D-B00E-7CB2-1807EB076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1A8E-77A8-9048-999B-197AE7B2DEDE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B0F50-5861-A833-9C3C-FA404FB59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6FE1B-AC2B-B5E5-DE63-870BB1816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E67B-2C97-CC4C-918A-FA2463C6B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4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EF0DB-DFBC-9CFB-461D-45653C517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9F0FF-1BCF-D2C7-04DB-17F09F0A7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4D8B6-C489-D630-76C8-91D8C3FBC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1A8E-77A8-9048-999B-197AE7B2DEDE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2A66B-C244-FB65-E14C-601C2ED01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37E47-F60A-2C9E-27AD-499B2EFAA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E67B-2C97-CC4C-918A-FA2463C6B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0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DADD1-3532-F56E-F8E5-28D7F32B3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8842C-ED9F-E24E-6929-13409FC9A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479C3-5067-7150-0C18-066CDB3A5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1A8E-77A8-9048-999B-197AE7B2DEDE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50438-E020-EBB8-C878-F97FF8665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B4CDC-105B-52C2-27B3-75182E64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E67B-2C97-CC4C-918A-FA2463C6B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9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B6097-B5BA-FAE3-F8CF-2F87DA023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CFFEF-D2A9-2C8B-847E-23C65B5EE8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6C33C-C88B-D3AA-B2EB-6AA98598D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A6ECCF-4319-13A3-D8EC-90CC096B1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1A8E-77A8-9048-999B-197AE7B2DEDE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B9CBB-04AD-BF8B-46B1-AA5BCB2A2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C9386-62AA-7477-966C-EE2D7996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E67B-2C97-CC4C-918A-FA2463C6B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32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061A2-FEAE-DA88-6504-8AEE4B26E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BEA39-2FDA-0D6C-A9B3-15CE0864B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6C8ED7-407B-BCA4-9A98-F4C6DB884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44AE81-CBD9-F629-8399-CDD06CD18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B33960-BCDF-6E17-9EF7-CC270AE16D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E4F68B-88F7-52E7-6081-AB52E8B92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1A8E-77A8-9048-999B-197AE7B2DEDE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4AC1FC-A56F-3B22-932E-133664715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68682A-BACE-2000-CB7F-E3D757C79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E67B-2C97-CC4C-918A-FA2463C6B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0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BCAF0-6A48-5CB6-D7F1-750533208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B59B28-A2EE-E88A-8E04-E563A3AE9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1A8E-77A8-9048-999B-197AE7B2DEDE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022487-76D1-90A4-93BF-86FA7F1E0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B8A83-D170-69D9-BF74-E87C35D7C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E67B-2C97-CC4C-918A-FA2463C6B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18DF15-60E2-A754-A929-51229143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1A8E-77A8-9048-999B-197AE7B2DEDE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B4CCA5-365E-AD94-DF26-EB03B4606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07116-EFAA-9C41-D009-55A509B9A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E67B-2C97-CC4C-918A-FA2463C6B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20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68689-A141-0EC2-B8AA-16A0B313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20FB0-1E30-B5DC-7441-E89BD55AD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3582C5-A6E5-9B89-1282-0EA5C772F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60827F-DF8D-7B06-1744-87AAFCBBA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1A8E-77A8-9048-999B-197AE7B2DEDE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EFBAB-089E-36FC-FE2F-3B5363950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2452BD-D829-606C-F439-8E0D9641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E67B-2C97-CC4C-918A-FA2463C6B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6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7163C-2592-6568-1125-0A5D45F3F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F7D756-17DE-6434-A0E6-C229299D9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19DE8-AFA2-657C-96E5-AC3E9C7D3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67683-070A-52AA-40DD-BE1E36E9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1A8E-77A8-9048-999B-197AE7B2DEDE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F68FA0-3573-8D43-6288-39C7A3D23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184F8-E9F2-2185-B1F7-3E20414F2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E67B-2C97-CC4C-918A-FA2463C6B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68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2ACF65-043D-7961-13AE-071543BDE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C1347-FCE1-00A4-9F61-7F971A922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43A4A-4B3E-4B92-4392-8FBDC64684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2D1A8E-77A8-9048-999B-197AE7B2DEDE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25495-E19E-E739-B30F-65144B33F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E0056-5CA3-022F-8A11-2C2BE6F6E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E6E67B-2C97-CC4C-918A-FA2463C6B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9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726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BF9FD-3894-257B-09B1-163E6151F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5B1087-A692-93BB-C3C3-7ACC19FB3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5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4F009-01BB-B5C0-E1DE-C24B1020A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253E4D-5155-A4B6-AFE2-EB877A112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1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B378CE-3E9A-A2FF-8F1F-162277528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2E0BC-CC95-CFEE-FCCF-AA1B50982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25624"/>
            <a:ext cx="11353800" cy="4775591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The Framework of the Narrative </a:t>
            </a:r>
            <a:r>
              <a:rPr lang="en-US" sz="3600" dirty="0"/>
              <a:t>(</a:t>
            </a:r>
            <a:r>
              <a:rPr lang="en-US" sz="3600" i="1" dirty="0"/>
              <a:t>John 13:3</a:t>
            </a:r>
            <a:r>
              <a:rPr lang="en-US" sz="3600" dirty="0"/>
              <a:t>)</a:t>
            </a:r>
          </a:p>
          <a:p>
            <a:r>
              <a:rPr lang="en-US" sz="3200" dirty="0"/>
              <a:t>All things given into His hands – </a:t>
            </a:r>
            <a:r>
              <a:rPr lang="en-US" sz="3200" i="1" dirty="0"/>
              <a:t>Matthew 11:25-30</a:t>
            </a:r>
            <a:endParaRPr lang="en-US" sz="3200" dirty="0"/>
          </a:p>
          <a:p>
            <a:r>
              <a:rPr lang="en-US" sz="3200" dirty="0"/>
              <a:t>Come from God – </a:t>
            </a:r>
            <a:r>
              <a:rPr lang="en-US" sz="3200" i="1" dirty="0"/>
              <a:t>John 6:41-42; 8:42; 9:4-5</a:t>
            </a:r>
          </a:p>
          <a:p>
            <a:r>
              <a:rPr lang="en-US" sz="3200" dirty="0"/>
              <a:t>Going to God – </a:t>
            </a:r>
            <a:r>
              <a:rPr lang="en-US" sz="3200" i="1" dirty="0"/>
              <a:t>John 17:4-5; 16:7-15</a:t>
            </a:r>
          </a:p>
          <a:p>
            <a:pPr lvl="1"/>
            <a:r>
              <a:rPr lang="en-US" sz="3200" dirty="0"/>
              <a:t>Not simply returning to how things were, but something more – </a:t>
            </a:r>
            <a:r>
              <a:rPr lang="en-US" sz="3200" i="1" dirty="0"/>
              <a:t>Daniel 7:13-14; 1 John 3:2</a:t>
            </a:r>
          </a:p>
        </p:txBody>
      </p:sp>
    </p:spTree>
    <p:extLst>
      <p:ext uri="{BB962C8B-B14F-4D97-AF65-F5344CB8AC3E}">
        <p14:creationId xmlns:p14="http://schemas.microsoft.com/office/powerpoint/2010/main" val="238444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EE361-60BC-7DDE-8FC0-2F38BCE29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A14D42-BFBF-A8FD-FF66-7CF29F82C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6616E-836B-4FB4-21C1-005D9B50F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25624"/>
            <a:ext cx="11353800" cy="4775591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The Explanation of Example</a:t>
            </a:r>
            <a:endParaRPr lang="en-US" sz="3600" dirty="0"/>
          </a:p>
          <a:p>
            <a:r>
              <a:rPr lang="en-US" sz="3200" dirty="0"/>
              <a:t>Jesus later explains His actions as an example to follow – </a:t>
            </a:r>
            <a:r>
              <a:rPr lang="en-US" sz="3200" i="1" dirty="0"/>
              <a:t>John 13:6-7, 12-16</a:t>
            </a:r>
          </a:p>
          <a:p>
            <a:pPr lvl="1"/>
            <a:r>
              <a:rPr lang="en-US" sz="3200" dirty="0"/>
              <a:t>(</a:t>
            </a:r>
            <a:r>
              <a:rPr lang="en-US" sz="3200" i="1" dirty="0"/>
              <a:t>v. 16</a:t>
            </a:r>
            <a:r>
              <a:rPr lang="en-US" sz="3200" dirty="0"/>
              <a:t>) – the task was not beneath Jesus – as they partake in the service, they partake in Him.</a:t>
            </a:r>
          </a:p>
          <a:p>
            <a:r>
              <a:rPr lang="en-US" sz="3200" b="1" dirty="0"/>
              <a:t>Ministry</a:t>
            </a:r>
            <a:r>
              <a:rPr lang="en-US" sz="3200" dirty="0"/>
              <a:t> – all things given into His hands (</a:t>
            </a:r>
            <a:r>
              <a:rPr lang="en-US" sz="3200" i="1" dirty="0"/>
              <a:t>v. 3</a:t>
            </a:r>
            <a:r>
              <a:rPr lang="en-US" sz="3200" dirty="0"/>
              <a:t>) – the washing was illustrative of this, and they are to take part.</a:t>
            </a:r>
          </a:p>
        </p:txBody>
      </p:sp>
    </p:spTree>
    <p:extLst>
      <p:ext uri="{BB962C8B-B14F-4D97-AF65-F5344CB8AC3E}">
        <p14:creationId xmlns:p14="http://schemas.microsoft.com/office/powerpoint/2010/main" val="96688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88C0A-F212-00B9-7AC0-C6A6C0DAA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A1ED5B-85BA-84A5-043E-5D90738EA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0291F-8A73-4EA1-0B84-334953502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25624"/>
            <a:ext cx="11353800" cy="4775591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The Grace of Having Part with Jesus</a:t>
            </a:r>
            <a:endParaRPr lang="en-US" sz="3600" dirty="0"/>
          </a:p>
          <a:p>
            <a:r>
              <a:rPr lang="en-US" sz="3200" i="1" dirty="0"/>
              <a:t>“If I do not wash you, you have no share with Me.” </a:t>
            </a:r>
            <a:r>
              <a:rPr lang="en-US" sz="3200" dirty="0"/>
              <a:t>(</a:t>
            </a:r>
            <a:r>
              <a:rPr lang="en-US" sz="3200" i="1" dirty="0"/>
              <a:t>John 13:8</a:t>
            </a:r>
            <a:r>
              <a:rPr lang="en-US" sz="3200" dirty="0"/>
              <a:t>, ESV) (</a:t>
            </a:r>
            <a:r>
              <a:rPr lang="en-US" sz="3200" i="1" dirty="0"/>
              <a:t>cf. Philippians 2:4-8</a:t>
            </a:r>
            <a:r>
              <a:rPr lang="en-US" sz="3200" dirty="0"/>
              <a:t>)</a:t>
            </a:r>
          </a:p>
          <a:p>
            <a:r>
              <a:rPr lang="en-US" sz="3200" dirty="0"/>
              <a:t>The state of blessing goes beyond merely being washed by Him to sharing with Him in His mission – </a:t>
            </a:r>
            <a:r>
              <a:rPr lang="en-US" sz="3200" i="1" dirty="0"/>
              <a:t>John 13:14-15, 17, 34-35 </a:t>
            </a:r>
            <a:r>
              <a:rPr lang="en-US" sz="3200" dirty="0"/>
              <a:t>(</a:t>
            </a:r>
            <a:r>
              <a:rPr lang="en-US" sz="3200" i="1" dirty="0"/>
              <a:t>cf. Hebrews 9:14</a:t>
            </a:r>
            <a:r>
              <a:rPr lang="en-US" sz="3200" dirty="0"/>
              <a:t>)</a:t>
            </a:r>
          </a:p>
          <a:p>
            <a:r>
              <a:rPr lang="en-US" sz="3200" b="1" dirty="0"/>
              <a:t>Relation </a:t>
            </a:r>
            <a:r>
              <a:rPr lang="en-US" sz="3200" dirty="0"/>
              <a:t>– come from God (</a:t>
            </a:r>
            <a:r>
              <a:rPr lang="en-US" sz="3200" i="1" dirty="0"/>
              <a:t>v. 3</a:t>
            </a:r>
            <a:r>
              <a:rPr lang="en-US" sz="3200" dirty="0"/>
              <a:t>) – Jesus illustrates this type of service as being a part of His divine nature,                                     and makes way for us to share in it with Him.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19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DEE7F-DCC1-55A6-D2D9-BA191CBE3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80EE2B-52A1-E3FB-4F9C-5822EC652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E64D5-57C2-1FE8-0D55-5BCFED3D6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25624"/>
            <a:ext cx="11353800" cy="4775591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The Hope of a Full Share in the Lord</a:t>
            </a:r>
            <a:endParaRPr lang="en-US" sz="3600" dirty="0"/>
          </a:p>
          <a:p>
            <a:r>
              <a:rPr lang="en-US" sz="3200" dirty="0"/>
              <a:t>Jesus anticipated His near future, and explained the disciples’ inclusion in a distant future – </a:t>
            </a:r>
            <a:r>
              <a:rPr lang="en-US" sz="3200" i="1" dirty="0"/>
              <a:t>John 13:31-33, 36</a:t>
            </a:r>
            <a:r>
              <a:rPr lang="en-US" sz="3200" dirty="0"/>
              <a:t> (</a:t>
            </a:r>
            <a:r>
              <a:rPr lang="en-US" sz="3200" i="1" dirty="0"/>
              <a:t>cf. 17:4, 5, 24</a:t>
            </a:r>
            <a:r>
              <a:rPr lang="en-US" sz="3200" dirty="0"/>
              <a:t>)</a:t>
            </a:r>
          </a:p>
          <a:p>
            <a:r>
              <a:rPr lang="en-US" sz="3200" dirty="0"/>
              <a:t>Jesus’ future glory is not separated from His incarnate mission – </a:t>
            </a:r>
            <a:r>
              <a:rPr lang="en-US" sz="3200" i="1" dirty="0"/>
              <a:t>John 13:3 </a:t>
            </a:r>
            <a:r>
              <a:rPr lang="en-US" sz="3200" dirty="0"/>
              <a:t>(</a:t>
            </a:r>
            <a:r>
              <a:rPr lang="en-US" sz="3200" i="1" dirty="0"/>
              <a:t>Daniel 7:13-14; Philippians 2:9-11; Acts 4:12; 1 Corinthians 15:20-23</a:t>
            </a:r>
            <a:r>
              <a:rPr lang="en-US" sz="3200" dirty="0"/>
              <a:t>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851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69C45-0BA9-C56A-616B-4EEB7D8F1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DD7566-5874-A059-0FEF-34C7893D2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06B79-76CA-1ACA-9A11-A830BD643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25624"/>
            <a:ext cx="11353800" cy="4775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The Hope of a Full Share in the Lord</a:t>
            </a:r>
            <a:endParaRPr lang="en-US" sz="3600" dirty="0"/>
          </a:p>
          <a:p>
            <a:r>
              <a:rPr lang="en-US" sz="3200" i="1" dirty="0"/>
              <a:t>“you shall follow Me afterward”</a:t>
            </a:r>
            <a:r>
              <a:rPr lang="en-US" sz="3200" dirty="0"/>
              <a:t> (</a:t>
            </a:r>
            <a:r>
              <a:rPr lang="en-US" sz="3200" i="1" dirty="0"/>
              <a:t>John 13:36</a:t>
            </a:r>
            <a:r>
              <a:rPr lang="en-US" sz="3200" dirty="0"/>
              <a:t>) – (</a:t>
            </a:r>
            <a:r>
              <a:rPr lang="en-US" sz="3200" i="1" dirty="0"/>
              <a:t>v. 8</a:t>
            </a:r>
            <a:r>
              <a:rPr lang="en-US" sz="3200" dirty="0"/>
              <a:t>) (</a:t>
            </a:r>
            <a:r>
              <a:rPr lang="en-US" sz="3200" i="1" dirty="0"/>
              <a:t>17:22, 24</a:t>
            </a:r>
            <a:r>
              <a:rPr lang="en-US" sz="3200" dirty="0"/>
              <a:t>) – the share we have with Jesus is consummated in the glorified state.</a:t>
            </a:r>
          </a:p>
          <a:p>
            <a:r>
              <a:rPr lang="en-US" sz="3200" dirty="0"/>
              <a:t>Our future glory is not separated from our earthly mission of discipleship – </a:t>
            </a:r>
            <a:r>
              <a:rPr lang="en-US" sz="3200" i="1" dirty="0"/>
              <a:t>1 Corinthians 15:50-58</a:t>
            </a:r>
          </a:p>
          <a:p>
            <a:r>
              <a:rPr lang="en-US" sz="3200" b="1" dirty="0"/>
              <a:t>Return </a:t>
            </a:r>
            <a:r>
              <a:rPr lang="en-US" sz="3200" dirty="0"/>
              <a:t>– going to God (</a:t>
            </a:r>
            <a:r>
              <a:rPr lang="en-US" sz="3200" i="1" dirty="0"/>
              <a:t>v. 3</a:t>
            </a:r>
            <a:r>
              <a:rPr lang="en-US" sz="3200" dirty="0"/>
              <a:t>) – His return is as the Son of Man receiving His kingdom. Our reward of being with                        Him in glory is the consummation of discipleship.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4874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4A528-838D-0EA4-1177-9E0524BFF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279CD8-9B78-1BEE-D0B7-60AD60F62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4BC28-DD55-03F3-A261-94404D3BB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25624"/>
            <a:ext cx="11353800" cy="4775591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/>
              <a:t>Jesus’ service of foot washing paradoxically illustrated the nature and character of God.</a:t>
            </a:r>
          </a:p>
          <a:p>
            <a:r>
              <a:rPr lang="en-US" sz="3500" dirty="0"/>
              <a:t>The washing represented the spiritual washing accomplished in His sacrifice.</a:t>
            </a:r>
          </a:p>
          <a:p>
            <a:r>
              <a:rPr lang="en-US" sz="3500" dirty="0"/>
              <a:t>The washing of His sacrifice opens the way to fellowship with God through fellowship with Him.</a:t>
            </a:r>
          </a:p>
          <a:p>
            <a:r>
              <a:rPr lang="en-US" sz="3500" dirty="0"/>
              <a:t>John 13:8, 17 shows our share in Him is beyond the mere washing, but inclusive of our engagement in His work and character.</a:t>
            </a:r>
          </a:p>
          <a:p>
            <a:r>
              <a:rPr lang="en-US" sz="3500" dirty="0"/>
              <a:t>When He returns, as we share in Him now,                                         we will have a full share in Him then.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9658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AE300-8C43-F418-2F68-DC45A0859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7E05DC-05EE-6699-D421-747C877C0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02505-C051-68A7-70D9-3A8974212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25624"/>
            <a:ext cx="11353800" cy="4775591"/>
          </a:xfrm>
        </p:spPr>
        <p:txBody>
          <a:bodyPr>
            <a:normAutofit/>
          </a:bodyPr>
          <a:lstStyle/>
          <a:p>
            <a:endParaRPr lang="en-US" sz="3600" b="1" dirty="0"/>
          </a:p>
          <a:p>
            <a:r>
              <a:rPr lang="en-US" sz="3600" b="1" dirty="0"/>
              <a:t>The Power of His Resurrection </a:t>
            </a:r>
            <a:r>
              <a:rPr lang="en-US" sz="3600" dirty="0"/>
              <a:t>(</a:t>
            </a:r>
            <a:r>
              <a:rPr lang="en-US" sz="3600" i="1" dirty="0"/>
              <a:t>Philippians 3:10; Ephesians 1:19-20; 2:10</a:t>
            </a:r>
            <a:r>
              <a:rPr lang="en-US" sz="3600" dirty="0"/>
              <a:t>)</a:t>
            </a:r>
          </a:p>
          <a:p>
            <a:r>
              <a:rPr lang="en-US" sz="3600" b="1" dirty="0"/>
              <a:t>The Fellowship of His Suffering </a:t>
            </a:r>
            <a:r>
              <a:rPr lang="en-US" sz="3600" dirty="0"/>
              <a:t>(</a:t>
            </a:r>
            <a:r>
              <a:rPr lang="en-US" sz="3600" i="1" dirty="0"/>
              <a:t>Philippians 3:10; 1:12-14, 20-21; 1 Peter 3:18-25; 4:14-16</a:t>
            </a:r>
            <a:r>
              <a:rPr lang="en-US" sz="3600" dirty="0"/>
              <a:t>)</a:t>
            </a:r>
          </a:p>
          <a:p>
            <a:r>
              <a:rPr lang="en-US" sz="3600" b="1" dirty="0"/>
              <a:t>The Conformity to His Glory </a:t>
            </a:r>
            <a:r>
              <a:rPr lang="en-US" sz="3600" dirty="0"/>
              <a:t>(</a:t>
            </a:r>
            <a:r>
              <a:rPr lang="en-US" sz="3600" i="1" dirty="0"/>
              <a:t>Philippians 3:20-21; Romans 8:28-30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7700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529</Words>
  <Application>Microsoft Macintosh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3</cp:revision>
  <dcterms:created xsi:type="dcterms:W3CDTF">2025-10-10T21:38:30Z</dcterms:created>
  <dcterms:modified xsi:type="dcterms:W3CDTF">2025-10-11T13:09:31Z</dcterms:modified>
</cp:coreProperties>
</file>