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0FF1-285E-636D-215E-8F4577555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0F5FC-83F0-E3B0-A536-BCBC730C5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9030F-34B0-337E-47C2-50C3306A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56941-9ADC-8220-E07C-21CA543B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14914-A4D3-154B-EF2E-39DA1C80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4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955F-5A6D-2410-0A4A-2A5DE74C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78F6A-F0DF-31D5-1D22-9577461E4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38EC-358D-67DD-2F2A-C53BF292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4E236-8137-DB4C-9C35-058DC900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C381C-D6F3-4E1A-B35C-562278AE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D268F-226C-B0FE-8F18-ABB1B815D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02E5E-D0EE-89AB-6A62-44DDA646E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7FE00-4FD3-D62F-22B3-D6E1A227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39A9-629F-6027-34AD-B43E6C26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12666-4F85-8F67-0FD6-5BEC4DD6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B4840-EB41-7EE4-F8EF-CD3D5513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4570-D77E-CE85-9324-6EFF94B9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C65D-E086-3F23-0E2A-6BE171C2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FC1E4-E238-77CA-FDE7-AF0A025A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80D4-0EED-AB40-A3B5-3B53BD93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C37B-1930-48EC-48BB-5B97326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2CAC0-DD2D-4611-A3E2-B24C26362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25304-41E5-5333-F2DA-900B9DA7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46BE9-D07A-CBF1-E57F-4D9CC7AC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BCBEA-9CEB-5467-5B57-FD3C5C51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EA35-0085-6E30-575B-25EE9695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AF4C-04D7-597F-ED92-F34567FC7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7F9A6-5467-4501-FB39-9F48CCC30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46ABB-3E8F-D8E5-58AD-FB598B6D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C8D72-AD91-46E8-C942-2603349D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BCB3E-61E8-5032-512B-574FB166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EAEB-491A-9783-3B02-10E03E51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7B7F9-9521-F358-0D62-61104E729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FA188-85E7-E07C-67D1-B56FC0C21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B0490-7845-1A04-BDBE-A2E8B7E14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7CA15-1AE5-4F37-8454-608557260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5EF21F-9B81-5E33-3D96-4AD0512F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CA87C0-552F-7744-9193-B7C971FC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3B5A4-6EFE-31FC-855D-BEF918A2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5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559D-A035-4A47-7BEF-F8F6CB34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0A420-D8AF-6B37-DA94-EA011153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D8477-B423-2A02-F97B-691BCB54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A59B2-9879-5CF3-06D9-9E621520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9FB24-A654-5980-3D12-652A8C68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64624-FD68-10D8-CF81-89562FA9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EE563-8973-076A-8B2E-D82D60DA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1460-4D8C-DD84-10B4-8157E1FA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34816-E63E-AB72-BAC5-748EDDE33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F538D-42E0-E517-DF66-57E5382E0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169B8-D1D5-2FA1-6A82-66C33AC6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A8AE6-9FF9-BC03-40D7-1E06638D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3184-4D49-186E-367C-B41F9BAC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F84C-3D6C-0C69-ACEB-EA4D121F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DB06E-5A68-85E3-4E0C-BA16B74DA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B58D2-5CFF-7B73-394D-2AE5DEE1E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AAF5B-0258-0A74-DC51-0A96249C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03BB0-F658-F1E5-A600-99B80249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A10D9-B08A-A924-F26F-2F1DB6A0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6B92-FA94-53EE-4B67-DA47B7AD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3C0B5-48B0-DEC0-3727-3CD6547FF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A8308-71D3-B342-A0DD-CC099267A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30C9F5-950F-484D-8102-4C0B9B86BA4F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9A6C0-87CD-0B0E-75DA-B1F110B87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A9A43-85DD-AE90-87A7-0EF612ED3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920D3C-D7C7-434B-9E0E-C4A3D74EE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90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6E8E8-4D85-2E99-F076-667C47553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CFA89-1B5E-03C0-FAC2-063121A8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576A-0F6D-2197-C820-78201CF7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6924"/>
            <a:ext cx="11353800" cy="4569684"/>
          </a:xfrm>
          <a:solidFill>
            <a:schemeClr val="bg1">
              <a:alpha val="49705"/>
            </a:schemeClr>
          </a:solidFill>
        </p:spPr>
        <p:txBody>
          <a:bodyPr>
            <a:normAutofit/>
          </a:bodyPr>
          <a:lstStyle/>
          <a:p>
            <a:endParaRPr lang="en-US" sz="4800" b="1" dirty="0"/>
          </a:p>
          <a:p>
            <a:r>
              <a:rPr lang="en-US" sz="3600" b="1" dirty="0"/>
              <a:t>Spiritual Disorientation </a:t>
            </a:r>
            <a:r>
              <a:rPr lang="en-US" sz="3200" dirty="0"/>
              <a:t>(</a:t>
            </a:r>
            <a:r>
              <a:rPr lang="en-US" sz="3200" i="1" dirty="0"/>
              <a:t>1 Cor. 4:6-13; Luke 5:30-32</a:t>
            </a:r>
            <a:r>
              <a:rPr lang="en-US" sz="3200" dirty="0"/>
              <a:t>)</a:t>
            </a:r>
            <a:endParaRPr lang="en-US" sz="3600" dirty="0"/>
          </a:p>
          <a:p>
            <a:r>
              <a:rPr lang="en-US" sz="3600" b="1" dirty="0"/>
              <a:t>Gross Negligence </a:t>
            </a:r>
            <a:r>
              <a:rPr lang="en-US" sz="3600" dirty="0"/>
              <a:t>(</a:t>
            </a:r>
            <a:r>
              <a:rPr lang="en-US" sz="3200" i="1" dirty="0"/>
              <a:t>Hosea 6:6; Micah 6:8; Psalm 50:16-21</a:t>
            </a:r>
            <a:r>
              <a:rPr lang="en-US" sz="3200" dirty="0"/>
              <a:t>)</a:t>
            </a:r>
            <a:endParaRPr lang="en-US" sz="3600" dirty="0"/>
          </a:p>
          <a:p>
            <a:r>
              <a:rPr lang="en-US" sz="3600" b="1" dirty="0"/>
              <a:t>False Security </a:t>
            </a:r>
            <a:r>
              <a:rPr lang="en-US" sz="3200" dirty="0"/>
              <a:t>(</a:t>
            </a:r>
            <a:r>
              <a:rPr lang="en-US" sz="3200" i="1" dirty="0"/>
              <a:t>Micah 3:9-12</a:t>
            </a:r>
            <a:r>
              <a:rPr lang="en-US" sz="3200" dirty="0"/>
              <a:t>)</a:t>
            </a:r>
          </a:p>
          <a:p>
            <a:r>
              <a:rPr lang="en-US" sz="3600" b="1" dirty="0"/>
              <a:t>A Caricature of God and His People </a:t>
            </a:r>
            <a:r>
              <a:rPr lang="en-US" sz="3200" dirty="0"/>
              <a:t>(</a:t>
            </a:r>
            <a:r>
              <a:rPr lang="en-US" sz="3200" i="1" dirty="0"/>
              <a:t>Hosea 9:10; Psalm 115:8; Exodus 34:6-7</a:t>
            </a:r>
            <a:r>
              <a:rPr lang="en-US" sz="32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466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834C6-CE1F-49F8-F174-B172E9D63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9EF59-FA2C-B56D-D4EC-B5F8EE466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9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0ACCD-ED42-80EC-DC8D-BDC85E26E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8C999-8B17-D13D-58EA-2306B776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AA2C3-2A01-FEA2-C9B4-7BFE4CF0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C44E6-42B9-666D-F7BE-F37E87F7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6924"/>
            <a:ext cx="11353800" cy="456968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Prior Questioning </a:t>
            </a:r>
            <a:r>
              <a:rPr lang="en-US" sz="3600" dirty="0"/>
              <a:t>(</a:t>
            </a:r>
            <a:r>
              <a:rPr lang="en-US" sz="3600" i="1" dirty="0"/>
              <a:t>Matthew 22:15-46</a:t>
            </a:r>
            <a:r>
              <a:rPr lang="en-US" sz="3600" dirty="0"/>
              <a:t>)</a:t>
            </a:r>
          </a:p>
          <a:p>
            <a:r>
              <a:rPr lang="en-US" sz="3200" dirty="0"/>
              <a:t>Which commandment is preeminent? – (</a:t>
            </a:r>
            <a:r>
              <a:rPr lang="en-US" sz="3200" i="1" dirty="0"/>
              <a:t>vv. 34-40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The Hypocrisy of the Scribes and Pharisees </a:t>
            </a:r>
            <a:r>
              <a:rPr lang="en-US" sz="3600" dirty="0"/>
              <a:t>(</a:t>
            </a:r>
            <a:r>
              <a:rPr lang="en-US" sz="3600" i="1" dirty="0"/>
              <a:t>Matthew 23:3-5, 27-28, 29-30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The Abuse and Avarice of the Scribes and Pharisees </a:t>
            </a:r>
            <a:r>
              <a:rPr lang="en-US" sz="3600" dirty="0"/>
              <a:t>(</a:t>
            </a:r>
            <a:r>
              <a:rPr lang="en-US" sz="3600" i="1" dirty="0"/>
              <a:t>Matthew 23:14, 25-26, 31-36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The Teaching and Leading of the Scribes and Pharisees </a:t>
            </a:r>
            <a:r>
              <a:rPr lang="en-US" sz="3600" dirty="0"/>
              <a:t>(</a:t>
            </a:r>
            <a:r>
              <a:rPr lang="en-US" sz="3600" i="1" dirty="0"/>
              <a:t>Matthew 23:3-4, 13, 15-24, 31-36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110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9726C-2D04-7855-B73A-7F2FB99F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48AC6-CC75-B79F-2DAA-48FB7CF1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77FC-6E4A-20F5-EA51-E3292E1C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6924"/>
            <a:ext cx="11353800" cy="4569684"/>
          </a:xfrm>
          <a:solidFill>
            <a:schemeClr val="bg1">
              <a:alpha val="49705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Biblical Principles are Filtered Through Human Wisdom</a:t>
            </a:r>
            <a:endParaRPr lang="en-US" sz="3600" dirty="0"/>
          </a:p>
          <a:p>
            <a:r>
              <a:rPr lang="en-US" sz="3200" dirty="0"/>
              <a:t>Specific charge – </a:t>
            </a:r>
            <a:r>
              <a:rPr lang="en-US" sz="3200" i="1" dirty="0"/>
              <a:t>Matthew 23:23</a:t>
            </a:r>
          </a:p>
          <a:p>
            <a:pPr lvl="1"/>
            <a:r>
              <a:rPr lang="en-US" sz="3200" dirty="0"/>
              <a:t>Tithing commanded – </a:t>
            </a:r>
            <a:r>
              <a:rPr lang="en-US" sz="3200" i="1" dirty="0"/>
              <a:t>Deut. 14:22-23; Lev. 27:30; Deut. 26:2</a:t>
            </a:r>
          </a:p>
          <a:p>
            <a:pPr lvl="1"/>
            <a:r>
              <a:rPr lang="en-US" sz="3200" i="1" dirty="0"/>
              <a:t>“These you ought to have done, without leaving the others undone.”</a:t>
            </a:r>
          </a:p>
          <a:p>
            <a:pPr lvl="1"/>
            <a:r>
              <a:rPr lang="en-US" sz="3200" i="1" dirty="0"/>
              <a:t>“neglected the weightier matters” </a:t>
            </a:r>
            <a:r>
              <a:rPr lang="en-US" sz="3200" dirty="0"/>
              <a:t>(cf. </a:t>
            </a:r>
            <a:r>
              <a:rPr lang="en-US" sz="3200" i="1" dirty="0"/>
              <a:t>v. 4 – “heavy”</a:t>
            </a:r>
            <a:r>
              <a:rPr lang="en-US" sz="3200" dirty="0"/>
              <a:t>) (cf. </a:t>
            </a:r>
            <a:r>
              <a:rPr lang="en-US" sz="3200" i="1" dirty="0"/>
              <a:t>Micah 6:8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074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13412-20E4-1E7E-AA02-2A596084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9D03E-C8FB-91F9-5D4D-1C3162A25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00022-37E5-91A5-D867-F5387D15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6924"/>
            <a:ext cx="11353800" cy="4569684"/>
          </a:xfrm>
          <a:solidFill>
            <a:schemeClr val="bg1">
              <a:alpha val="49705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Biblical Principles are Filtered Through Human Wisdom</a:t>
            </a:r>
            <a:endParaRPr lang="en-US" sz="3600" dirty="0"/>
          </a:p>
          <a:p>
            <a:r>
              <a:rPr lang="en-US" sz="3200" dirty="0"/>
              <a:t>Illustration– </a:t>
            </a:r>
            <a:r>
              <a:rPr lang="en-US" sz="3200" i="1" dirty="0"/>
              <a:t>Matthew 23:24</a:t>
            </a:r>
          </a:p>
          <a:p>
            <a:pPr lvl="1"/>
            <a:r>
              <a:rPr lang="en-US" sz="3200" dirty="0"/>
              <a:t>Gnats and camels are unclean – </a:t>
            </a:r>
            <a:r>
              <a:rPr lang="en-US" sz="3200" i="1" dirty="0"/>
              <a:t>Leviticus 11:4, 20-23, 41</a:t>
            </a:r>
          </a:p>
          <a:p>
            <a:pPr lvl="1"/>
            <a:r>
              <a:rPr lang="en-US" sz="3200" dirty="0"/>
              <a:t>Their care to avoid something small led them to miss something huge.</a:t>
            </a:r>
          </a:p>
          <a:p>
            <a:pPr marL="285750" lvl="1" indent="-285750"/>
            <a:r>
              <a:rPr lang="en-US" sz="3200" dirty="0"/>
              <a:t>Jesus’ view of the law – </a:t>
            </a:r>
            <a:r>
              <a:rPr lang="en-US" sz="3200" i="1" dirty="0"/>
              <a:t>Matthew 22:36-40 </a:t>
            </a:r>
            <a:r>
              <a:rPr lang="en-US" sz="3200" dirty="0"/>
              <a:t>(weightier matters, proportion and priority)</a:t>
            </a:r>
          </a:p>
          <a:p>
            <a:pPr marL="285750" lvl="1" indent="-285750"/>
            <a:r>
              <a:rPr lang="en-US" sz="3200" dirty="0"/>
              <a:t>Human wisdom makes a mess of God’s revelation – </a:t>
            </a:r>
            <a:r>
              <a:rPr lang="en-US" sz="3200" i="1" dirty="0"/>
              <a:t>“Blind guides”</a:t>
            </a:r>
            <a:r>
              <a:rPr lang="en-US" sz="3200" dirty="0"/>
              <a:t> (</a:t>
            </a:r>
            <a:r>
              <a:rPr lang="en-US" sz="3200" i="1" dirty="0"/>
              <a:t>v. 24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789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3497F-B3D9-B629-6B57-EBDB765D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57F21C-9CD6-B940-91CC-F176D55F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7432-F202-C52C-88C9-22DE07A64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6924"/>
            <a:ext cx="11353800" cy="4569684"/>
          </a:xfrm>
          <a:solidFill>
            <a:schemeClr val="bg1">
              <a:alpha val="49705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Hypercriticism</a:t>
            </a:r>
            <a:endParaRPr lang="en-US" sz="3600" dirty="0"/>
          </a:p>
          <a:p>
            <a:r>
              <a:rPr lang="en-US" sz="3200" i="1" dirty="0"/>
              <a:t>Matthew 7:1-5 </a:t>
            </a:r>
            <a:r>
              <a:rPr lang="en-US" sz="3200" dirty="0"/>
              <a:t>– not that improper judgment is made, but an irony in proportion.</a:t>
            </a:r>
          </a:p>
          <a:p>
            <a:r>
              <a:rPr lang="en-US" sz="3200" dirty="0"/>
              <a:t>Hypercriticism is not noble attention to detail. Usually, it is a tell that there are more fundamental matters out of order in that person’s life.</a:t>
            </a:r>
          </a:p>
          <a:p>
            <a:r>
              <a:rPr lang="en-US" sz="3200" dirty="0"/>
              <a:t>Contrast – </a:t>
            </a:r>
            <a:r>
              <a:rPr lang="en-US" sz="3200" i="1" dirty="0"/>
              <a:t>Galatians 6:1-2; Luke 18:9-14</a:t>
            </a:r>
          </a:p>
        </p:txBody>
      </p:sp>
    </p:spTree>
    <p:extLst>
      <p:ext uri="{BB962C8B-B14F-4D97-AF65-F5344CB8AC3E}">
        <p14:creationId xmlns:p14="http://schemas.microsoft.com/office/powerpoint/2010/main" val="85791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13A3-31D3-E113-8A43-BEC7ABEEF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AECDCD-D128-44D5-E9D8-F4388DC3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D5D2-9C6C-2CCB-CF55-07B11260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6924"/>
            <a:ext cx="11353800" cy="4569684"/>
          </a:xfrm>
          <a:solidFill>
            <a:schemeClr val="bg1">
              <a:alpha val="49705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Hypocrisy</a:t>
            </a:r>
            <a:endParaRPr lang="en-US" sz="3600" dirty="0"/>
          </a:p>
          <a:p>
            <a:r>
              <a:rPr lang="en-US" sz="3200" i="1" dirty="0"/>
              <a:t>Matthew 7:5 </a:t>
            </a:r>
            <a:r>
              <a:rPr lang="en-US" sz="3200" dirty="0"/>
              <a:t>– this judgment was wrong because it was hypocritical.</a:t>
            </a:r>
          </a:p>
          <a:p>
            <a:r>
              <a:rPr lang="en-US" sz="3200" dirty="0"/>
              <a:t>The Jewish leaders showed their hypocrisy in their failure in proportion and priority concerning things they swore by to convince others despite their dishonesty – </a:t>
            </a:r>
            <a:r>
              <a:rPr lang="en-US" sz="3200" i="1" dirty="0"/>
              <a:t>Matthew 23:16-22</a:t>
            </a:r>
            <a:r>
              <a:rPr lang="en-US" sz="3200" dirty="0"/>
              <a:t> (</a:t>
            </a:r>
            <a:r>
              <a:rPr lang="en-US" sz="3200" i="1" dirty="0"/>
              <a:t>James 5:12</a:t>
            </a:r>
            <a:r>
              <a:rPr lang="en-US" sz="3200" dirty="0"/>
              <a:t>)</a:t>
            </a:r>
          </a:p>
          <a:p>
            <a:r>
              <a:rPr lang="en-US" sz="3200" dirty="0"/>
              <a:t>A façade of faithfulness due to strenuous attention to the trees while missing the entire forest – </a:t>
            </a:r>
            <a:r>
              <a:rPr lang="en-US" sz="3200" i="1" dirty="0"/>
              <a:t>Matthew 23:23</a:t>
            </a:r>
          </a:p>
        </p:txBody>
      </p:sp>
    </p:spTree>
    <p:extLst>
      <p:ext uri="{BB962C8B-B14F-4D97-AF65-F5344CB8AC3E}">
        <p14:creationId xmlns:p14="http://schemas.microsoft.com/office/powerpoint/2010/main" val="306197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F5667-932A-D7CB-820F-85B6A0A2E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2C753-904B-FED7-5175-0DDE8D96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2A48-E617-9221-101B-033CB341D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6924"/>
            <a:ext cx="11353800" cy="4569684"/>
          </a:xfrm>
          <a:solidFill>
            <a:schemeClr val="bg1">
              <a:alpha val="49705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Bitter Zeal and Self-Seeking</a:t>
            </a:r>
            <a:endParaRPr lang="en-US" sz="3600" dirty="0"/>
          </a:p>
          <a:p>
            <a:r>
              <a:rPr lang="en-US" sz="3200" dirty="0"/>
              <a:t>Zeal in itself is not pure and godly. It can be bitter, and selfish, resulting in human reasoning, and hypercritical and hypocritical judgment.</a:t>
            </a:r>
          </a:p>
          <a:p>
            <a:r>
              <a:rPr lang="en-US" sz="3200" i="1" dirty="0"/>
              <a:t>James 3:13-18 </a:t>
            </a:r>
            <a:r>
              <a:rPr lang="en-US" sz="3200" dirty="0"/>
              <a:t>– a contrast of wisdom.</a:t>
            </a:r>
          </a:p>
          <a:p>
            <a:pPr lvl="1"/>
            <a:r>
              <a:rPr lang="en-US" sz="3200" dirty="0"/>
              <a:t>(</a:t>
            </a:r>
            <a:r>
              <a:rPr lang="en-US" sz="3200" i="1" dirty="0"/>
              <a:t>vv. 15-16</a:t>
            </a:r>
            <a:r>
              <a:rPr lang="en-US" sz="3200" dirty="0"/>
              <a:t>) – fruit of earthly wisdom.</a:t>
            </a:r>
          </a:p>
          <a:p>
            <a:pPr lvl="1"/>
            <a:r>
              <a:rPr lang="en-US" sz="3200" dirty="0"/>
              <a:t>(</a:t>
            </a:r>
            <a:r>
              <a:rPr lang="en-US" sz="3200" i="1" dirty="0"/>
              <a:t>vv. 17-18</a:t>
            </a:r>
            <a:r>
              <a:rPr lang="en-US" sz="3200" dirty="0"/>
              <a:t>) – fruit of heavenly wisdom.</a:t>
            </a:r>
          </a:p>
          <a:p>
            <a:r>
              <a:rPr lang="en-US" sz="3200" dirty="0"/>
              <a:t>This zeal and seeking leads to gulping down camels while straining out gnats.</a:t>
            </a:r>
          </a:p>
        </p:txBody>
      </p:sp>
    </p:spTree>
    <p:extLst>
      <p:ext uri="{BB962C8B-B14F-4D97-AF65-F5344CB8AC3E}">
        <p14:creationId xmlns:p14="http://schemas.microsoft.com/office/powerpoint/2010/main" val="187971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C4563-449B-B851-DA1C-CA9781F61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8A5664-09D4-9D13-842C-83AA53B1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7DAB-5D1C-A62D-3506-659AB16C7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6924"/>
            <a:ext cx="11353800" cy="4569684"/>
          </a:xfrm>
          <a:solidFill>
            <a:schemeClr val="bg1">
              <a:alpha val="49705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Errant Reaction</a:t>
            </a:r>
            <a:endParaRPr lang="en-US" sz="3600" dirty="0"/>
          </a:p>
          <a:p>
            <a:r>
              <a:rPr lang="en-US" sz="3200" dirty="0"/>
              <a:t>We must be ready to contend for the faith – </a:t>
            </a:r>
            <a:r>
              <a:rPr lang="en-US" sz="3200" i="1" dirty="0"/>
              <a:t>Jude 3</a:t>
            </a:r>
          </a:p>
          <a:p>
            <a:r>
              <a:rPr lang="en-US" sz="3200" dirty="0"/>
              <a:t>However, we cannot allow issues that need to be addressed blind us to more fundamental matters.</a:t>
            </a:r>
          </a:p>
          <a:p>
            <a:r>
              <a:rPr lang="en-US" sz="3200" dirty="0"/>
              <a:t>Ephesus is an example – </a:t>
            </a:r>
            <a:r>
              <a:rPr lang="en-US" sz="3200" i="1" dirty="0"/>
              <a:t>Revelation 2:1-7</a:t>
            </a:r>
          </a:p>
          <a:p>
            <a:r>
              <a:rPr lang="en-US" sz="3200" dirty="0"/>
              <a:t>When doctrinal zeal, and righteous indignation result in cold, unapproachable, impatient, not evangelistic, and shallow behavior, the gnat may be strained out, but the camel is swallowed.</a:t>
            </a:r>
          </a:p>
        </p:txBody>
      </p:sp>
    </p:spTree>
    <p:extLst>
      <p:ext uri="{BB962C8B-B14F-4D97-AF65-F5344CB8AC3E}">
        <p14:creationId xmlns:p14="http://schemas.microsoft.com/office/powerpoint/2010/main" val="186790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512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4</cp:revision>
  <dcterms:created xsi:type="dcterms:W3CDTF">2025-10-04T12:56:08Z</dcterms:created>
  <dcterms:modified xsi:type="dcterms:W3CDTF">2025-10-04T16:52:54Z</dcterms:modified>
</cp:coreProperties>
</file>