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1203-72EF-BE36-F7A9-F1D6484C0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A7589-2B96-F291-99C1-7EF744135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D061-B7D0-1286-1113-2AE89206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DF43E-6804-57C0-FC40-3B17603F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1B1C-3BFF-1A42-39BE-E46780FD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32D1-6AD4-52E6-CDC2-764B7CA8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A229A-9551-7FDC-1DF9-1602C074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DA244-86CC-AF82-9F2F-8E717947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6A39-3E18-1608-74AA-64173E95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DD633-139F-E65C-5FA3-62B18CC4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C580B-1642-5DE0-2123-6CFA47B89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83F24-8029-B485-B16E-7A6AFC01C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8FFD3-ACF7-1BCC-3D86-CF604EE5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4D9F-F349-2645-D1FB-EB0626B2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EF831-728F-5AFD-4BF3-09B1539C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3E36-D15D-4E78-5424-9534B9E5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5EFF-78DF-7FB0-B1EB-3C4297B2F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1F343-6821-6B8D-A5C2-7BFEE8BB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D7AE-7F85-AEF3-48DE-9C1E7CFA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A232-9267-CD83-A7BF-9C61039C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3157-7500-7B20-125D-AF4B615E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B53C2-C7A4-C2BE-F585-A3F874F88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38E3-6904-542E-B311-9B2256D5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2063-28D5-677B-1BF2-279F2D37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E15A6-3775-11F0-7515-EB53369B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287F-96AD-5CEB-9DEE-B93FE7D5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68E45-5CD5-35D0-EA51-794A48468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10F2E-7ECA-EF2E-209F-3F2AFAEAD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94B63-23C0-A3C9-B2BD-E49F06C5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A8C86-6423-C52D-DB20-408A013F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52FF1-BCF5-095E-ACB3-0311616B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0EAA-B204-0590-4DB3-4DCC9BDC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5C1-8AE5-32A4-35A9-FFEDC1E5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7F097-F8D4-795A-287F-9C2FF225A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33F7F-B573-9C0C-75D7-D383E2EB0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EA5F0-725B-C235-A880-F84E7A6EE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EB0A9-8D4B-36D1-631E-20733DFB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637B5-757D-E9CC-0583-9DBFFF84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67B88-74CF-19BC-764A-4E6B8AA7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34BF-E659-285E-7A5E-6718307F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6E773-E09F-5159-A98C-997564E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33BBB-8B4C-3BA3-7AEB-865B4C93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5F4A4-4039-BAAE-A341-978B916E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6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64CA5-8454-8BE7-0337-EB0967DD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E4FE4-655E-0889-A124-681A6F50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F074A-7606-12CB-7144-E21CFD8E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9F23-4D6D-8843-788A-4CA1BD66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F0FE-9625-7331-856C-C34834E0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CD694-71A8-2184-E7A1-DAC4F3D7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E092E-F15C-9628-AEAD-D48E6430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EB400-78BE-3CD7-446B-884D7E0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64DD5-A96B-DACB-5294-77287C5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4813-8000-8E89-137E-9D06B183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77285-7166-6D50-18D4-95325DCC0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63F57-398E-26FB-7787-CD899624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E61DB-284A-8960-DE2B-06001B47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163C1-671E-D15E-56AF-FF1DF121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DA02C-B92B-BC7E-F6EA-7141A53E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9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68612-BD9F-CA24-22DB-18BC7220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36938-3359-6AD9-BFB9-4861BDB0B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2AE1A-A753-CC5C-C6B5-C394AF171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2C7CD-12D5-EB43-92C8-946F69DAA098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CD7F-82D3-D833-D4BF-3D574C430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A79F-3B6C-49DA-64E5-8FBF21B2E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DF290-FBCD-E049-9518-199E5E097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4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90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2B4B-2787-9130-14D8-041CE4915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1C3A66-43B1-7549-BB20-7991B2C1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72CE-2DB9-E107-B0FD-6B4E9547C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How is the standard used for inspection in relation to its subject?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Does the standard alter in relation to the subject?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“I am setting a plumb line in the midst of My people Israel” </a:t>
            </a:r>
            <a:r>
              <a:rPr lang="en-US" sz="3200" dirty="0"/>
              <a:t>(</a:t>
            </a:r>
            <a:r>
              <a:rPr lang="en-US" sz="3200" i="1" dirty="0"/>
              <a:t>Amos 7:8</a:t>
            </a:r>
            <a:r>
              <a:rPr lang="en-US" sz="3200" dirty="0"/>
              <a:t>)</a:t>
            </a:r>
          </a:p>
          <a:p>
            <a:pPr marL="693738" lvl="2" indent="-236538">
              <a:spcBef>
                <a:spcPts val="1000"/>
              </a:spcBef>
            </a:pPr>
            <a:r>
              <a:rPr lang="en-US" sz="3200" dirty="0"/>
              <a:t>It remains plumb despite being in the midst of a crooked people. Its immutability is the only way the people are known to be crooked.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God’s standard does not bend for those disinclined to follow it – </a:t>
            </a:r>
            <a:r>
              <a:rPr lang="en-US" sz="3200" i="1" dirty="0"/>
              <a:t>Matthew 7:21-23; James 2:8-13</a:t>
            </a:r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14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8B969-9573-8106-1F5F-4FD4547D8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7F431-D8D7-FDC6-98E9-EA2C0BC8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8BF6-D117-1944-D95B-0009C294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Is the inspection one-dimensional, or multi-dimensional?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The plumb line was for verticality, but also stretched horizontally, and could even be used for measurement.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“whatever you do in word or deed” (Colossians 3:17)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Hebrews 4:11-13 – “all things”</a:t>
            </a:r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169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EAC7-EFF4-9920-CFFF-6847E4AC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95435-4A66-1518-20E7-29EFC177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50EF-54BA-83CD-0522-C4DC03711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What is the purpose of the inspection?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“I will not pass by them anymore” </a:t>
            </a:r>
            <a:r>
              <a:rPr lang="en-US" sz="3200" dirty="0"/>
              <a:t>(</a:t>
            </a:r>
            <a:r>
              <a:rPr lang="en-US" sz="3200" i="1" dirty="0"/>
              <a:t>Amos 7:8</a:t>
            </a:r>
            <a:r>
              <a:rPr lang="en-US" sz="3200" dirty="0"/>
              <a:t>) – implying previous mercy and longsuffering, but present destruction. (</a:t>
            </a:r>
            <a:r>
              <a:rPr lang="en-US" sz="3200" i="1" dirty="0"/>
              <a:t>cf. Exodus 34:6-7; Amos 2:13; 4:6-12</a:t>
            </a:r>
            <a:r>
              <a:rPr lang="en-US" sz="3200" dirty="0"/>
              <a:t>)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Inspection by the standard is meant for correction – </a:t>
            </a:r>
            <a:r>
              <a:rPr lang="en-US" sz="3200" i="1" dirty="0"/>
              <a:t>2 Chronicles 36:15-16; Jeremiah 6:16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Inspection by the standard is meant for final judgment and condemnation – </a:t>
            </a:r>
            <a:r>
              <a:rPr lang="en-US" sz="3200" i="1" dirty="0"/>
              <a:t>Amos 7:8; 8:1-3; 2 Kings 21:13; 2 Thessalonians 1:6-10</a:t>
            </a:r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825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960CF-F4C0-3EAF-0D75-5DD6E67A3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F89D7-A860-DB7C-D92F-D644FEFE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3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CDDCE-D82B-28E7-CF04-3A6EAD36E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D4ABD-2DC7-6A97-AF8C-0BB34536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AC5EB-F692-A2E8-7941-7E151950A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7BBE-CE07-EF37-0DD0-5C74AF60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is it?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“plumb line” </a:t>
            </a:r>
            <a:r>
              <a:rPr lang="en-US" sz="3200" dirty="0"/>
              <a:t>– </a:t>
            </a:r>
            <a:r>
              <a:rPr lang="en-US" sz="3200" i="1" dirty="0" err="1"/>
              <a:t>ănâḵ</a:t>
            </a:r>
            <a:r>
              <a:rPr lang="en-US" sz="3200" i="1" dirty="0"/>
              <a:t> </a:t>
            </a:r>
            <a:r>
              <a:rPr lang="en-US" sz="3200" dirty="0"/>
              <a:t>– “lead” (HALOT); “plummet, plumb, lead-weight” (BDB); “An inspector on a wall would carry a plummet, which materially would have consisted of a metal like lead.” (NIDOTTE)</a:t>
            </a:r>
          </a:p>
          <a:p>
            <a:pPr marL="696913" lvl="2" indent="-239713">
              <a:spcBef>
                <a:spcPts val="1000"/>
              </a:spcBef>
            </a:pPr>
            <a:r>
              <a:rPr lang="en-US" sz="3200" dirty="0"/>
              <a:t>“A plummet is a weight made of stone (cf. AV, NEB, Isa. 34:11) or metal which, when suspended by a cord, produces a plumb line. The plumb line is used to measure a straight vertical plane.” (ISBE) </a:t>
            </a:r>
          </a:p>
        </p:txBody>
      </p:sp>
    </p:spTree>
    <p:extLst>
      <p:ext uri="{BB962C8B-B14F-4D97-AF65-F5344CB8AC3E}">
        <p14:creationId xmlns:p14="http://schemas.microsoft.com/office/powerpoint/2010/main" val="10968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99EA-6DA7-FCFB-8A43-3AA84CAE1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988700-E0D0-1DC1-4FC4-7BA5D0B1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72D5-E843-D21B-C9DE-B48EFA62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is it?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b="1" dirty="0"/>
              <a:t>An objective standard of truth.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The law and the covenant for Israel – </a:t>
            </a:r>
            <a:r>
              <a:rPr lang="en-US" sz="3200" i="1" dirty="0"/>
              <a:t>Exodus 19:3-6 </a:t>
            </a:r>
            <a:r>
              <a:rPr lang="en-US" sz="3200" dirty="0"/>
              <a:t>(</a:t>
            </a:r>
            <a:r>
              <a:rPr lang="en-US" sz="3200" i="1" dirty="0"/>
              <a:t>cf. Hebrews 7:11; Deut. 6:24-25</a:t>
            </a:r>
            <a:r>
              <a:rPr lang="en-US" sz="3200" dirty="0"/>
              <a:t>) (</a:t>
            </a:r>
            <a:r>
              <a:rPr lang="en-US" sz="3200" i="1" dirty="0"/>
              <a:t>cf. Psalm 19:7-11</a:t>
            </a:r>
            <a:r>
              <a:rPr lang="en-US" sz="3200" dirty="0"/>
              <a:t>)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A divine objective standard of truth is the provision for fellowship with the immutable God –                           </a:t>
            </a:r>
            <a:r>
              <a:rPr lang="en-US" sz="3200" i="1" dirty="0"/>
              <a:t>2 Corinthians 6:14-7:1</a:t>
            </a:r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52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14EEE-B579-90EB-6FEE-621BC3EEE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D47B3-869E-E415-D01D-C11BAB7A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A0AF-C4EA-54ED-19F9-16D9C4685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Whose is it?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The plumb line belongs to God – Amos 7:7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Psalm 50:16-17 </a:t>
            </a:r>
            <a:r>
              <a:rPr lang="en-US" sz="3200" dirty="0"/>
              <a:t>– My statutes, My covenant, My words.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Inspiration of God –</a:t>
            </a:r>
            <a:r>
              <a:rPr lang="en-US" sz="3200" i="1" dirty="0"/>
              <a:t> Exodus 3:13-14; 7:1-2; 2 Peter 1:19-21; 2 Timothy 3:16-17; 1 Corinthians 14:37</a:t>
            </a:r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348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C6844-706C-8F35-449A-47EA9CE87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403D2-0E52-E5F0-7450-673AF7F9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67E74-A51C-8508-0B5A-C304E061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Does it change?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The physical plumb line was based on the presupposition that gravity is an unalterable law of God.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God’s plumb line – </a:t>
            </a:r>
            <a:r>
              <a:rPr lang="en-US" sz="3200" i="1" dirty="0"/>
              <a:t>Isaiah 28:16-19 </a:t>
            </a:r>
            <a:r>
              <a:rPr lang="en-US" sz="3200" dirty="0"/>
              <a:t>– justice, righteousness.</a:t>
            </a:r>
          </a:p>
          <a:p>
            <a:pPr marL="693738" lvl="2" indent="-236538">
              <a:spcBef>
                <a:spcPts val="1000"/>
              </a:spcBef>
            </a:pPr>
            <a:r>
              <a:rPr lang="en-US" sz="3200" dirty="0"/>
              <a:t>Destruction – </a:t>
            </a:r>
            <a:r>
              <a:rPr lang="en-US" sz="3200" i="1" dirty="0"/>
              <a:t>Isaiah 34:11; Lamentations 2:8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Matthew 21:44 </a:t>
            </a:r>
            <a:r>
              <a:rPr lang="en-US" sz="3200" dirty="0"/>
              <a:t>– the variation comes with the interaction, not the standard itself.</a:t>
            </a:r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997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E01F2-6AB5-DAEF-FF6B-3F01FA5A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4C19DF-6428-B74F-0036-49AD1246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639A-059C-83D1-6E4A-C97A2F364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Who is it for?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“My people Israel”</a:t>
            </a:r>
            <a:r>
              <a:rPr lang="en-US" sz="3200" dirty="0"/>
              <a:t> (</a:t>
            </a:r>
            <a:r>
              <a:rPr lang="en-US" sz="3200" i="1" dirty="0"/>
              <a:t>Amos 7:8</a:t>
            </a:r>
            <a:r>
              <a:rPr lang="en-US" sz="3200" dirty="0"/>
              <a:t>).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Entrance into covenant, establishment by revealed law – </a:t>
            </a:r>
            <a:r>
              <a:rPr lang="en-US" sz="3200" i="1" dirty="0"/>
              <a:t>Deuteronomy 29:10, 12-13, 29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The law was for the Jews – </a:t>
            </a:r>
            <a:r>
              <a:rPr lang="en-US" sz="3200" i="1" dirty="0"/>
              <a:t>Romans 3:1-2 </a:t>
            </a:r>
            <a:r>
              <a:rPr lang="en-US" sz="3200" dirty="0"/>
              <a:t>(</a:t>
            </a:r>
            <a:r>
              <a:rPr lang="en-US" sz="3200" i="1" dirty="0"/>
              <a:t>2:17-20</a:t>
            </a:r>
            <a:r>
              <a:rPr lang="en-US" sz="3200" dirty="0"/>
              <a:t>)</a:t>
            </a:r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915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C0808-3DF5-53AF-233A-ABC40C593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C5732-B69B-6356-8E16-CF0EE68C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100D-C236-697C-4FE1-FC062ED7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Is it merely idealistic, or does it demand practice?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“revealed…that we may do all” – Romans 2:21-24 – </a:t>
            </a:r>
            <a:r>
              <a:rPr lang="en-US" sz="3200" dirty="0"/>
              <a:t>but they did not.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The vision indicates the Israelites were expected to adhere to the standard but did not. (</a:t>
            </a:r>
            <a:r>
              <a:rPr lang="en-US" sz="3200" i="1" dirty="0"/>
              <a:t>Amos 7:7-9</a:t>
            </a:r>
            <a:r>
              <a:rPr lang="en-US" sz="3200" dirty="0"/>
              <a:t>)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i="1" dirty="0"/>
              <a:t>Deuteronomy 30:11-14 </a:t>
            </a:r>
            <a:r>
              <a:rPr lang="en-US" sz="3200" dirty="0"/>
              <a:t>– available, understandable, realistically practical.</a:t>
            </a:r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899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A18A8-2E59-F2D4-1786-D7ABF31E9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02F108-8484-4613-456F-F425B320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985F-40E5-0520-349D-E92980D3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75520"/>
            <a:ext cx="9745250" cy="47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Is it merely idealistic, or does it demand practice?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Comprehensive –</a:t>
            </a:r>
            <a:r>
              <a:rPr lang="en-US" sz="3200" i="1" dirty="0"/>
              <a:t> 2 Peter 1:3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Understandable – </a:t>
            </a:r>
            <a:r>
              <a:rPr lang="en-US" sz="3200" i="1" dirty="0"/>
              <a:t>Ephesians 3:4; 2 Timothy 1:13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Practical – </a:t>
            </a:r>
            <a:r>
              <a:rPr lang="en-US" sz="3200" i="1" dirty="0"/>
              <a:t>Romans 1:5; Ephesians 4:13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/>
              <a:t>Enforceable –</a:t>
            </a:r>
            <a:r>
              <a:rPr lang="en-US" sz="3200" i="1" dirty="0"/>
              <a:t> 2 Timothy 3:16-17</a:t>
            </a:r>
            <a:endParaRPr lang="en-US" sz="3200" dirty="0"/>
          </a:p>
          <a:p>
            <a:pPr marL="342900" lvl="1" indent="-342900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73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613</Words>
  <Application>Microsoft Macintosh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2025-11-01T14:21:12Z</dcterms:created>
  <dcterms:modified xsi:type="dcterms:W3CDTF">2025-11-01T15:05:45Z</dcterms:modified>
</cp:coreProperties>
</file>