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89" d="100"/>
          <a:sy n="89" d="100"/>
        </p:scale>
        <p:origin x="6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DEF3-65D6-5DBD-20AA-8C713337B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2A16D-7E96-47C6-8CB2-DE33EDCC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5E65-D831-B89E-9689-954D05E6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0BEE-3C05-03E3-D2D5-B6EB66D4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F8A2-AFCD-FFB6-261B-A63A0E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2EA1-C551-0408-0BE7-585AB738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242A9-CC50-7A3B-0500-000855194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9E42B-EB31-A61B-D885-9011ECC7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97AA-2167-E833-30EC-9508AA0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59C66-C1EF-477D-1BBF-0DCA8748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6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5D87C-801E-0547-659B-755804396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B6A77-47ED-7B3C-B81A-7804B7486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7AFB0-5F51-8082-8E4B-92AF498D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3B7E8-1DB4-90D1-FA50-D20A2E7E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CD9EF-BC63-B285-8D7F-1F12AE3E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3155-C3D5-1994-3FD3-E8A7F5CA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735F-2345-CC53-D572-78446EFE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9A1B-364D-24A0-39C5-2DD9BE42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7881-B43A-74EB-F3DA-58471A94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723C-F877-B6BB-C92B-9EB47C09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B7CF-AF92-26EC-76BA-73BC0A4B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AFDB3-A9CE-B378-826D-7F9CCB82D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398C-F9FD-2E32-2C05-F377B84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A63D-A7AE-9B29-2943-AC71097B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822F-3930-A131-3FBA-E27174E3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91A6-425A-D1D8-5B32-0412C475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A790-C54B-F0DE-FDA9-479832132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2A854-7F96-F560-C819-B49C210C8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4B530-0C95-EE28-6137-ED01362D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87C99-7E39-30E7-775B-86501739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5E2C-A82F-D8A1-FAE3-26C60773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F849-ACA0-E74C-E278-3D3CBBA0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3B6EC-86F1-0A0A-5037-EED21772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61B51-6F9F-CEDE-3C24-DDBE41B0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7C848-1E0A-944D-B432-DCFD2C279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DB5B2-F3BE-9C31-6A9E-17B6FB727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E6B50-42D7-C6D0-A4D2-C9972785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FDBC6-C66E-2B4E-5A87-0035446A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757FB-7DF7-F2C8-8A18-25C5C863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4D49-2E7F-A4E7-F495-6C5C6BE8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AEF8B-DC12-19EE-BDE4-D127F1A4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6D98B-132A-F630-86DD-271F3720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53B49-DC84-9C6A-202F-CD9BE4C6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1C986-A893-29F9-3801-8B1D1651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17210-693E-E355-FDA2-9B51FE1B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5F050-9CF9-D1F1-F77D-4B647BCE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2F4F-A1F9-18FD-22FE-2D54EEB1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BD36-7EA0-E7B3-E272-ECADA40BB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FEF0D-8B51-0E0B-3717-5324D2413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AC27C-0A33-6C60-4302-14F37EDB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7F631-C7B3-0754-3712-285FA60F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B07F9-08E1-9EF5-2ACE-32A76972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1C70-05AE-733A-D87A-C5719957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11574-4A0E-7638-475A-4C115D570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4ACFA-BDE8-B5D6-31E4-8D8707A0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FD788-3BA1-B46A-A47A-7F088D7B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FDF2-E211-A3A3-A56C-69B1EED1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62FD2-9FBC-1DE2-C681-94AC5772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9323A-5F86-E7CC-3D20-C59AC7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C4D02-89BB-CFCA-52D8-8EB00B73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AB9F-3305-D6E6-D9AC-84CFF3E55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59164-57A1-324D-BCA2-E57AC179A5E5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228F-1D60-175F-A1FB-DD8DD034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3A530-DBD5-69C0-1119-61E4345A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9737B-DF84-224F-8CE8-68E768912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0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D2A38-0C19-8DCC-D8CD-2D547695E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99CCBE-20A7-A282-2E34-A830E6EB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7979E-4EEF-B964-5BFF-546B7A24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3613-A61A-3997-16BA-91310B61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6C4A0F"/>
                </a:solidFill>
              </a:rPr>
              <a:t>Proclamation</a:t>
            </a:r>
          </a:p>
          <a:p>
            <a:r>
              <a:rPr lang="en-US" sz="3500" i="1" dirty="0">
                <a:solidFill>
                  <a:srgbClr val="6C4A0F"/>
                </a:solidFill>
              </a:rPr>
              <a:t>“For as often as you eat this bread and drink this cup, you proclaim the Lord’s death till He comes.” (1 Corinthians 11:26)</a:t>
            </a:r>
          </a:p>
          <a:p>
            <a:r>
              <a:rPr lang="en-US" sz="3500" dirty="0">
                <a:solidFill>
                  <a:srgbClr val="6C4A0F"/>
                </a:solidFill>
              </a:rPr>
              <a:t>Glory to God through display of His grace and mercy – </a:t>
            </a:r>
            <a:r>
              <a:rPr lang="en-US" sz="3500" i="1" dirty="0">
                <a:solidFill>
                  <a:srgbClr val="6C4A0F"/>
                </a:solidFill>
              </a:rPr>
              <a:t>Ephesians 1:6, 12, 14; 2:4-7</a:t>
            </a:r>
          </a:p>
          <a:p>
            <a:pPr marL="0" indent="0">
              <a:buNone/>
            </a:pPr>
            <a:r>
              <a:rPr lang="en-US" sz="3900" b="1" dirty="0">
                <a:solidFill>
                  <a:srgbClr val="6C4A0F"/>
                </a:solidFill>
              </a:rPr>
              <a:t>The Resurrection &amp; Return of Christ are Implicit in the Lord’s Supper</a:t>
            </a:r>
          </a:p>
          <a:p>
            <a:r>
              <a:rPr lang="en-US" sz="3500" dirty="0">
                <a:solidFill>
                  <a:srgbClr val="6C4A0F"/>
                </a:solidFill>
              </a:rPr>
              <a:t>In remembrance – </a:t>
            </a:r>
            <a:r>
              <a:rPr lang="en-US" sz="3500" i="1" dirty="0">
                <a:solidFill>
                  <a:srgbClr val="6C4A0F"/>
                </a:solidFill>
              </a:rPr>
              <a:t>1 Corinthians 11:24-25</a:t>
            </a:r>
            <a:r>
              <a:rPr lang="en-US" sz="3500" dirty="0">
                <a:solidFill>
                  <a:srgbClr val="6C4A0F"/>
                </a:solidFill>
              </a:rPr>
              <a:t> (</a:t>
            </a:r>
            <a:r>
              <a:rPr lang="en-US" sz="3500" i="1" dirty="0">
                <a:solidFill>
                  <a:srgbClr val="6C4A0F"/>
                </a:solidFill>
              </a:rPr>
              <a:t>cf. 15:17</a:t>
            </a:r>
            <a:r>
              <a:rPr lang="en-US" sz="3500" dirty="0">
                <a:solidFill>
                  <a:srgbClr val="6C4A0F"/>
                </a:solidFill>
              </a:rPr>
              <a:t>)</a:t>
            </a:r>
          </a:p>
          <a:p>
            <a:r>
              <a:rPr lang="en-US" sz="3500" dirty="0">
                <a:solidFill>
                  <a:srgbClr val="6C4A0F"/>
                </a:solidFill>
              </a:rPr>
              <a:t>Till He comes – </a:t>
            </a:r>
            <a:r>
              <a:rPr lang="en-US" sz="3500" i="1" dirty="0">
                <a:solidFill>
                  <a:srgbClr val="6C4A0F"/>
                </a:solidFill>
              </a:rPr>
              <a:t>1 Corinthians 11:26; Revelation 7:9-10, 14; Philippians 2:5-11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2757AF-EF8D-9F9E-476A-D2E202A5DAA0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>
                    <a:alpha val="49984"/>
                  </a:srgbClr>
                </a:solidFill>
              </a:rPr>
              <a:t>Remembrance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A8E92-03B3-5309-AB6B-F81BC20E4B81}"/>
              </a:ext>
            </a:extLst>
          </p:cNvPr>
          <p:cNvSpPr txBox="1">
            <a:spLocks/>
          </p:cNvSpPr>
          <p:nvPr/>
        </p:nvSpPr>
        <p:spPr>
          <a:xfrm>
            <a:off x="30956" y="4394767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>
                    <a:alpha val="49725"/>
                  </a:srgbClr>
                </a:solidFill>
              </a:rPr>
              <a:t>Fellowship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063FF2-7ACF-D4A9-D7F5-2B9510335A14}"/>
              </a:ext>
            </a:extLst>
          </p:cNvPr>
          <p:cNvSpPr txBox="1">
            <a:spLocks/>
          </p:cNvSpPr>
          <p:nvPr/>
        </p:nvSpPr>
        <p:spPr>
          <a:xfrm>
            <a:off x="30956" y="5106881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90860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6767-5260-A8D2-2167-16EBEC45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521EA-5EE2-2D33-CC48-65D62A12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DD522-A5B1-6CB2-C85A-A9407CB1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16B86-A5CA-A5B3-9341-B5ADDCAB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E4377-F3E3-3C11-8BDB-85E153EE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17EA9-A25C-6FBF-53B6-9BDFBFAB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/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C96E-58A3-3162-0225-FED7383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6C4A0F"/>
                </a:solidFill>
              </a:rPr>
              <a:t>“for I say to you, I will no longer eat of it until it is fulfilled in the kingdom of God.”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6C4A0F"/>
                </a:solidFill>
              </a:rPr>
              <a:t>– Luke 22:16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Passover – Past, Present, Future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Past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Exodus 12:21-24 </a:t>
            </a:r>
            <a:r>
              <a:rPr lang="en-US" sz="3200" dirty="0">
                <a:solidFill>
                  <a:srgbClr val="6C4A0F"/>
                </a:solidFill>
              </a:rPr>
              <a:t>– deliverance from Egypt.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Present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Exodus 12:14; 13:8-10 </a:t>
            </a:r>
            <a:r>
              <a:rPr lang="en-US" sz="3200" dirty="0">
                <a:solidFill>
                  <a:srgbClr val="6C4A0F"/>
                </a:solidFill>
              </a:rPr>
              <a:t>– a perpetual sign of the Lord’s deliverance.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Future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1 Corinthians 5:7-8 </a:t>
            </a:r>
            <a:r>
              <a:rPr lang="en-US" sz="3200" dirty="0">
                <a:solidFill>
                  <a:srgbClr val="6C4A0F"/>
                </a:solidFill>
              </a:rPr>
              <a:t>(</a:t>
            </a:r>
            <a:r>
              <a:rPr lang="en-US" sz="3200" i="1" dirty="0">
                <a:solidFill>
                  <a:srgbClr val="6C4A0F"/>
                </a:solidFill>
              </a:rPr>
              <a:t>cf. John 1:29</a:t>
            </a:r>
            <a:r>
              <a:rPr lang="en-US" sz="3200" dirty="0">
                <a:solidFill>
                  <a:srgbClr val="6C4A0F"/>
                </a:solidFill>
              </a:rPr>
              <a:t>) – ultimate deliverance.</a:t>
            </a:r>
          </a:p>
        </p:txBody>
      </p:sp>
    </p:spTree>
    <p:extLst>
      <p:ext uri="{BB962C8B-B14F-4D97-AF65-F5344CB8AC3E}">
        <p14:creationId xmlns:p14="http://schemas.microsoft.com/office/powerpoint/2010/main" val="228698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98627-94FF-8A06-F2E9-180BAE957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35D49E-9E18-5C19-F990-1B9B216E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231A46-C33D-B75E-57E6-200C1D1D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/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5F16-CAD5-9E80-0B5C-61653699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6C4A0F"/>
                </a:solidFill>
              </a:rPr>
              <a:t>“for I say to you, I will no longer eat of it until it is fulfilled in the kingdom of God.”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6C4A0F"/>
                </a:solidFill>
              </a:rPr>
              <a:t>– Luke 22:16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Fulfilled in the Kingdom of God</a:t>
            </a:r>
          </a:p>
          <a:p>
            <a:r>
              <a:rPr lang="en-US" sz="3200" i="1" dirty="0">
                <a:solidFill>
                  <a:srgbClr val="6C4A0F"/>
                </a:solidFill>
              </a:rPr>
              <a:t>Luke 22:16-17 </a:t>
            </a:r>
            <a:r>
              <a:rPr lang="en-US" sz="3200" dirty="0">
                <a:solidFill>
                  <a:srgbClr val="6C4A0F"/>
                </a:solidFill>
              </a:rPr>
              <a:t>– a memorial of the event which fulfilled the Passover’s typology.</a:t>
            </a:r>
          </a:p>
          <a:p>
            <a:r>
              <a:rPr lang="en-US" sz="3200" dirty="0">
                <a:solidFill>
                  <a:srgbClr val="6C4A0F"/>
                </a:solidFill>
              </a:rPr>
              <a:t>The Lord’s Supper contains the rich history of God’s salvation of His people in ultimate fulfillment. (</a:t>
            </a:r>
            <a:r>
              <a:rPr lang="en-US" sz="3200" i="1" dirty="0">
                <a:solidFill>
                  <a:srgbClr val="6C4A0F"/>
                </a:solidFill>
              </a:rPr>
              <a:t>cf. 1 Corinthians 2:9</a:t>
            </a:r>
            <a:r>
              <a:rPr lang="en-US" sz="3200" dirty="0">
                <a:solidFill>
                  <a:srgbClr val="6C4A0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211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13A1-339A-FBBA-0EB2-F746FE8A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BB4A1A-B53B-4081-A5DE-5DD9FD44A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87889-D078-35E8-AD00-6CF4438F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7BA8-3EB9-1B4E-C9A1-80BF3CC1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6C4A0F"/>
                </a:solidFill>
              </a:rPr>
              <a:t>“this do in remembrance of Me”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6C4A0F"/>
                </a:solidFill>
              </a:rPr>
              <a:t>– Luke 22:17-20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Jesus Instituted a New Memorial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His body </a:t>
            </a:r>
            <a:r>
              <a:rPr lang="en-US" sz="3200" dirty="0">
                <a:solidFill>
                  <a:srgbClr val="6C4A0F"/>
                </a:solidFill>
              </a:rPr>
              <a:t>– (</a:t>
            </a:r>
            <a:r>
              <a:rPr lang="en-US" sz="3200" i="1" dirty="0">
                <a:solidFill>
                  <a:srgbClr val="6C4A0F"/>
                </a:solidFill>
              </a:rPr>
              <a:t>v. 19</a:t>
            </a:r>
            <a:r>
              <a:rPr lang="en-US" sz="3200" dirty="0">
                <a:solidFill>
                  <a:srgbClr val="6C4A0F"/>
                </a:solidFill>
              </a:rPr>
              <a:t>) – </a:t>
            </a:r>
            <a:r>
              <a:rPr lang="en-US" sz="3200" i="1" dirty="0">
                <a:solidFill>
                  <a:srgbClr val="6C4A0F"/>
                </a:solidFill>
              </a:rPr>
              <a:t>Hebrews 10:5-10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His blood </a:t>
            </a:r>
            <a:r>
              <a:rPr lang="en-US" sz="3200" dirty="0">
                <a:solidFill>
                  <a:srgbClr val="6C4A0F"/>
                </a:solidFill>
              </a:rPr>
              <a:t>– (</a:t>
            </a:r>
            <a:r>
              <a:rPr lang="en-US" sz="3200" i="1" dirty="0">
                <a:solidFill>
                  <a:srgbClr val="6C4A0F"/>
                </a:solidFill>
              </a:rPr>
              <a:t>v. 20</a:t>
            </a:r>
            <a:r>
              <a:rPr lang="en-US" sz="3200" dirty="0">
                <a:solidFill>
                  <a:srgbClr val="6C4A0F"/>
                </a:solidFill>
              </a:rPr>
              <a:t>) – </a:t>
            </a:r>
            <a:r>
              <a:rPr lang="en-US" sz="3200" i="1" dirty="0">
                <a:solidFill>
                  <a:srgbClr val="6C4A0F"/>
                </a:solidFill>
              </a:rPr>
              <a:t>“which is poured out for you” </a:t>
            </a:r>
            <a:r>
              <a:rPr lang="en-US" sz="3200" dirty="0">
                <a:solidFill>
                  <a:srgbClr val="6C4A0F"/>
                </a:solidFill>
              </a:rPr>
              <a:t>(NASB) (</a:t>
            </a:r>
            <a:r>
              <a:rPr lang="en-US" sz="3200" i="1" dirty="0">
                <a:solidFill>
                  <a:srgbClr val="6C4A0F"/>
                </a:solidFill>
              </a:rPr>
              <a:t>cf. Isaiah 53:12</a:t>
            </a:r>
            <a:r>
              <a:rPr lang="en-US" sz="3200" dirty="0">
                <a:solidFill>
                  <a:srgbClr val="6C4A0F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Propitiation – </a:t>
            </a:r>
            <a:r>
              <a:rPr lang="en-US" sz="3200" i="1" dirty="0">
                <a:solidFill>
                  <a:srgbClr val="6C4A0F"/>
                </a:solidFill>
              </a:rPr>
              <a:t>Romans 3:24-25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Reconciliation – </a:t>
            </a:r>
            <a:r>
              <a:rPr lang="en-US" sz="3200" i="1" dirty="0">
                <a:solidFill>
                  <a:srgbClr val="6C4A0F"/>
                </a:solidFill>
              </a:rPr>
              <a:t>Colossians 1:20-22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Forgiveness – </a:t>
            </a:r>
            <a:r>
              <a:rPr lang="en-US" sz="3200" i="1" dirty="0">
                <a:solidFill>
                  <a:srgbClr val="6C4A0F"/>
                </a:solidFill>
              </a:rPr>
              <a:t>Hebrews 9:22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New Covenant </a:t>
            </a:r>
            <a:r>
              <a:rPr lang="en-US" sz="3200" dirty="0">
                <a:solidFill>
                  <a:srgbClr val="6C4A0F"/>
                </a:solidFill>
              </a:rPr>
              <a:t>– (</a:t>
            </a:r>
            <a:r>
              <a:rPr lang="en-US" sz="3200" i="1" dirty="0">
                <a:solidFill>
                  <a:srgbClr val="6C4A0F"/>
                </a:solidFill>
              </a:rPr>
              <a:t>v. 20</a:t>
            </a:r>
            <a:r>
              <a:rPr lang="en-US" sz="3200" dirty="0">
                <a:solidFill>
                  <a:srgbClr val="6C4A0F"/>
                </a:solidFill>
              </a:rPr>
              <a:t>) – (</a:t>
            </a:r>
            <a:r>
              <a:rPr lang="en-US" sz="3200" i="1" dirty="0">
                <a:solidFill>
                  <a:srgbClr val="6C4A0F"/>
                </a:solidFill>
              </a:rPr>
              <a:t>cf. Hebrews 9:18</a:t>
            </a:r>
            <a:r>
              <a:rPr lang="en-US" sz="3200" dirty="0">
                <a:solidFill>
                  <a:srgbClr val="6C4A0F"/>
                </a:solidFill>
              </a:rPr>
              <a:t>) </a:t>
            </a:r>
            <a:r>
              <a:rPr lang="en-US" sz="3200" i="1" dirty="0">
                <a:solidFill>
                  <a:srgbClr val="6C4A0F"/>
                </a:solidFill>
              </a:rPr>
              <a:t>Jeremiah 31:32, 33-34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BA76DF-E949-E321-A62E-877230314144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Remembrance</a:t>
            </a:r>
          </a:p>
        </p:txBody>
      </p:sp>
    </p:spTree>
    <p:extLst>
      <p:ext uri="{BB962C8B-B14F-4D97-AF65-F5344CB8AC3E}">
        <p14:creationId xmlns:p14="http://schemas.microsoft.com/office/powerpoint/2010/main" val="41086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4AA53-B7C4-2B9D-5839-078DCD58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EDAE76-43AE-0C78-9B2E-AD6F0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8E9EF-EBB0-5ACA-D0D4-D4AEEEC2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C0AE-1C3B-CDCA-A691-46FD3A00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6C4A0F"/>
                </a:solidFill>
              </a:rPr>
              <a:t>“this do in remembrance of Me”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6C4A0F"/>
                </a:solidFill>
              </a:rPr>
              <a:t>– Luke 22:17-20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Paul Gave Emphasis to the Memorial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Abuse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1 Corinthians 11:17, 18, 20, 22, 34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The Lord’s intention </a:t>
            </a:r>
            <a:r>
              <a:rPr lang="en-US" sz="3200" dirty="0">
                <a:solidFill>
                  <a:srgbClr val="6C4A0F"/>
                </a:solidFill>
              </a:rPr>
              <a:t>– </a:t>
            </a:r>
            <a:r>
              <a:rPr lang="en-US" sz="3200" i="1" dirty="0">
                <a:solidFill>
                  <a:srgbClr val="6C4A0F"/>
                </a:solidFill>
              </a:rPr>
              <a:t>1 Corinthians 11:23-26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“this do in remembrance of Me”</a:t>
            </a:r>
          </a:p>
          <a:p>
            <a:r>
              <a:rPr lang="en-US" sz="3200" b="1" dirty="0">
                <a:solidFill>
                  <a:srgbClr val="6C4A0F"/>
                </a:solidFill>
              </a:rPr>
              <a:t>Warning</a:t>
            </a:r>
            <a:r>
              <a:rPr lang="en-US" sz="3200" dirty="0">
                <a:solidFill>
                  <a:srgbClr val="6C4A0F"/>
                </a:solidFill>
              </a:rPr>
              <a:t> – </a:t>
            </a:r>
            <a:r>
              <a:rPr lang="en-US" sz="3200" i="1" dirty="0">
                <a:solidFill>
                  <a:srgbClr val="6C4A0F"/>
                </a:solidFill>
              </a:rPr>
              <a:t>1 Corinthians 11:27-29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67E69D-CBE0-E42D-FFE9-243AE12BD3FB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Remembrance</a:t>
            </a:r>
          </a:p>
        </p:txBody>
      </p:sp>
    </p:spTree>
    <p:extLst>
      <p:ext uri="{BB962C8B-B14F-4D97-AF65-F5344CB8AC3E}">
        <p14:creationId xmlns:p14="http://schemas.microsoft.com/office/powerpoint/2010/main" val="8493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2C2E-D0AD-49BE-E443-E11CF44E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EA42FC-643F-60BA-0D3A-E7F79A8D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01AF3-78BD-1581-6967-7968203B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6EF3-CF27-66CE-064A-A07E29F9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Sharing in the Benefits of Christ’s Sacrifice</a:t>
            </a:r>
          </a:p>
          <a:p>
            <a:r>
              <a:rPr lang="en-US" sz="3200" dirty="0">
                <a:solidFill>
                  <a:srgbClr val="6C4A0F"/>
                </a:solidFill>
              </a:rPr>
              <a:t>Example of the Lord’s Supper used to convict some of idolatry – </a:t>
            </a:r>
            <a:r>
              <a:rPr lang="en-US" sz="3200" i="1" dirty="0">
                <a:solidFill>
                  <a:srgbClr val="6C4A0F"/>
                </a:solidFill>
              </a:rPr>
              <a:t>1 Corinthians 10:14-15</a:t>
            </a:r>
          </a:p>
          <a:p>
            <a:r>
              <a:rPr lang="en-US" sz="3200" dirty="0">
                <a:solidFill>
                  <a:srgbClr val="6C4A0F"/>
                </a:solidFill>
              </a:rPr>
              <a:t>Communion of the body and blood of Christ – </a:t>
            </a:r>
            <a:r>
              <a:rPr lang="en-US" sz="3200" i="1" dirty="0">
                <a:solidFill>
                  <a:srgbClr val="6C4A0F"/>
                </a:solidFill>
              </a:rPr>
              <a:t>1 Corinthians 10:16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A proclamation (</a:t>
            </a:r>
            <a:r>
              <a:rPr lang="en-US" sz="3200" i="1" dirty="0">
                <a:solidFill>
                  <a:srgbClr val="6C4A0F"/>
                </a:solidFill>
              </a:rPr>
              <a:t>cf. 11:26</a:t>
            </a:r>
            <a:r>
              <a:rPr lang="en-US" sz="3200" dirty="0">
                <a:solidFill>
                  <a:srgbClr val="6C4A0F"/>
                </a:solidFill>
              </a:rPr>
              <a:t>) of the Lord’s sacrifice, and your share in the benefits of it.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A desire to continue to participate in the benefits. (</a:t>
            </a:r>
            <a:r>
              <a:rPr lang="en-US" sz="3200" i="1" dirty="0">
                <a:solidFill>
                  <a:srgbClr val="6C4A0F"/>
                </a:solidFill>
              </a:rPr>
              <a:t>cf. Hebrews 10:29</a:t>
            </a:r>
            <a:r>
              <a:rPr lang="en-US" sz="3200" dirty="0">
                <a:solidFill>
                  <a:srgbClr val="6C4A0F"/>
                </a:solidFill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9C655D-40D9-0575-9045-D75EC4C7BF25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>
                    <a:alpha val="49984"/>
                  </a:srgbClr>
                </a:solidFill>
              </a:rPr>
              <a:t>Remembrance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1CADE8-5A5E-5860-6595-C08614B20B75}"/>
              </a:ext>
            </a:extLst>
          </p:cNvPr>
          <p:cNvSpPr txBox="1">
            <a:spLocks/>
          </p:cNvSpPr>
          <p:nvPr/>
        </p:nvSpPr>
        <p:spPr>
          <a:xfrm>
            <a:off x="30956" y="4394767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103753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6CBD-C236-9789-F3E3-D2C95121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980E59-2A60-3093-F467-688B8CF7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6D47C-BD07-C24F-1EA6-BCFED730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2A8BF-D4AC-2F20-A07E-0135A899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Sharing with Others in the Benefits of Christ’s Sacrifice</a:t>
            </a:r>
          </a:p>
          <a:p>
            <a:r>
              <a:rPr lang="en-US" sz="3200" dirty="0">
                <a:solidFill>
                  <a:srgbClr val="6C4A0F"/>
                </a:solidFill>
              </a:rPr>
              <a:t>Sharing involves Christ, and other Christians – </a:t>
            </a:r>
            <a:r>
              <a:rPr lang="en-US" sz="3200" i="1" dirty="0">
                <a:solidFill>
                  <a:srgbClr val="6C4A0F"/>
                </a:solidFill>
              </a:rPr>
              <a:t>1 Corinthians 10:16-17 </a:t>
            </a:r>
            <a:r>
              <a:rPr lang="en-US" sz="3200" dirty="0">
                <a:solidFill>
                  <a:srgbClr val="6C4A0F"/>
                </a:solidFill>
              </a:rPr>
              <a:t>(</a:t>
            </a:r>
            <a:r>
              <a:rPr lang="en-US" sz="3200" i="1" dirty="0">
                <a:solidFill>
                  <a:srgbClr val="6C4A0F"/>
                </a:solidFill>
              </a:rPr>
              <a:t>cf. 11:18, 21, 33</a:t>
            </a:r>
            <a:r>
              <a:rPr lang="en-US" sz="3200" dirty="0">
                <a:solidFill>
                  <a:srgbClr val="6C4A0F"/>
                </a:solidFill>
              </a:rPr>
              <a:t>)</a:t>
            </a:r>
          </a:p>
          <a:p>
            <a:r>
              <a:rPr lang="en-US" sz="3200" dirty="0">
                <a:solidFill>
                  <a:srgbClr val="6C4A0F"/>
                </a:solidFill>
              </a:rPr>
              <a:t>Paul waited to join the disciples – </a:t>
            </a:r>
            <a:r>
              <a:rPr lang="en-US" sz="3200" i="1" dirty="0">
                <a:solidFill>
                  <a:srgbClr val="6C4A0F"/>
                </a:solidFill>
              </a:rPr>
              <a:t>Acts 20:6-7</a:t>
            </a:r>
            <a:r>
              <a:rPr lang="en-US" sz="3200" dirty="0">
                <a:solidFill>
                  <a:srgbClr val="6C4A0F"/>
                </a:solidFill>
              </a:rPr>
              <a:t> (</a:t>
            </a:r>
            <a:r>
              <a:rPr lang="en-US" sz="3200" i="1" dirty="0">
                <a:solidFill>
                  <a:srgbClr val="6C4A0F"/>
                </a:solidFill>
              </a:rPr>
              <a:t>cf. 2:42</a:t>
            </a:r>
            <a:r>
              <a:rPr lang="en-US" sz="3200" dirty="0">
                <a:solidFill>
                  <a:srgbClr val="6C4A0F"/>
                </a:solidFill>
              </a:rPr>
              <a:t>)</a:t>
            </a:r>
          </a:p>
          <a:p>
            <a:r>
              <a:rPr lang="en-US" sz="3200" dirty="0">
                <a:solidFill>
                  <a:srgbClr val="6C4A0F"/>
                </a:solidFill>
              </a:rPr>
              <a:t>Promotes love, compassion, edification, and unity – </a:t>
            </a:r>
            <a:r>
              <a:rPr lang="en-US" sz="3200" i="1" dirty="0">
                <a:solidFill>
                  <a:srgbClr val="6C4A0F"/>
                </a:solidFill>
              </a:rPr>
              <a:t>cf. 1 Corinthians 8:11-13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13ECE2-A900-B46E-870E-99202F7C5AF6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>
                    <a:alpha val="49984"/>
                  </a:srgbClr>
                </a:solidFill>
              </a:rPr>
              <a:t>Remembrance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32F648-DEE5-F263-3797-3EE2EFC3F92F}"/>
              </a:ext>
            </a:extLst>
          </p:cNvPr>
          <p:cNvSpPr txBox="1">
            <a:spLocks/>
          </p:cNvSpPr>
          <p:nvPr/>
        </p:nvSpPr>
        <p:spPr>
          <a:xfrm>
            <a:off x="30956" y="4394767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65888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B1BE-6E69-BAD7-701E-F660FF501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B7A6E3-2C7F-B245-2A3E-E3A8B595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433EB-A38E-838A-8CB8-11FA5ADD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4" y="2970539"/>
            <a:ext cx="3426521" cy="7121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C4A0F">
                    <a:alpha val="50000"/>
                  </a:srgbClr>
                </a:solidFill>
              </a:rPr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E778-CF0F-4865-83C6-489D0547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548" y="440726"/>
            <a:ext cx="7828768" cy="5976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6C4A0F"/>
                </a:solidFill>
              </a:rPr>
              <a:t>Partaking of the Table of the Lord</a:t>
            </a:r>
          </a:p>
          <a:p>
            <a:r>
              <a:rPr lang="en-US" sz="3200" i="1" dirty="0">
                <a:solidFill>
                  <a:srgbClr val="6C4A0F"/>
                </a:solidFill>
              </a:rPr>
              <a:t>1 Corinthians 10:16, 20 </a:t>
            </a:r>
            <a:r>
              <a:rPr lang="en-US" sz="3200" dirty="0">
                <a:solidFill>
                  <a:srgbClr val="6C4A0F"/>
                </a:solidFill>
              </a:rPr>
              <a:t>– relationship.</a:t>
            </a:r>
          </a:p>
          <a:p>
            <a:r>
              <a:rPr lang="en-US" sz="3200" dirty="0">
                <a:solidFill>
                  <a:srgbClr val="6C4A0F"/>
                </a:solidFill>
              </a:rPr>
              <a:t>The Lord’s Supper, called </a:t>
            </a:r>
            <a:r>
              <a:rPr lang="en-US" sz="3200" i="1" dirty="0">
                <a:solidFill>
                  <a:srgbClr val="6C4A0F"/>
                </a:solidFill>
              </a:rPr>
              <a:t>“the Lord’s table,” </a:t>
            </a:r>
            <a:r>
              <a:rPr lang="en-US" sz="3200" dirty="0">
                <a:solidFill>
                  <a:srgbClr val="6C4A0F"/>
                </a:solidFill>
              </a:rPr>
              <a:t>is one part of the feast the Lord invites us to in His kingdom.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Great Supper – </a:t>
            </a:r>
            <a:r>
              <a:rPr lang="en-US" sz="3200" i="1" dirty="0">
                <a:solidFill>
                  <a:srgbClr val="6C4A0F"/>
                </a:solidFill>
              </a:rPr>
              <a:t>Luke 14:15-17, 24, 26-27</a:t>
            </a:r>
          </a:p>
          <a:p>
            <a:pPr lvl="1"/>
            <a:r>
              <a:rPr lang="en-US" sz="3200" dirty="0">
                <a:solidFill>
                  <a:srgbClr val="6C4A0F"/>
                </a:solidFill>
              </a:rPr>
              <a:t>Messianic Invitation – </a:t>
            </a:r>
            <a:r>
              <a:rPr lang="en-US" sz="3200" i="1" dirty="0">
                <a:solidFill>
                  <a:srgbClr val="6C4A0F"/>
                </a:solidFill>
              </a:rPr>
              <a:t>Isaiah 55:1-5</a:t>
            </a:r>
          </a:p>
          <a:p>
            <a:r>
              <a:rPr lang="en-US" sz="3200" i="1" dirty="0">
                <a:solidFill>
                  <a:srgbClr val="6C4A0F"/>
                </a:solidFill>
              </a:rPr>
              <a:t>1 Corinthians 11:24-26 </a:t>
            </a:r>
            <a:r>
              <a:rPr lang="en-US" sz="3200" dirty="0">
                <a:solidFill>
                  <a:srgbClr val="6C4A0F"/>
                </a:solidFill>
              </a:rPr>
              <a:t>– the memorial and language are indicative of ongoing participation with Christ in His kingdom.</a:t>
            </a:r>
          </a:p>
          <a:p>
            <a:r>
              <a:rPr lang="en-US" sz="3200" dirty="0">
                <a:solidFill>
                  <a:srgbClr val="6C4A0F"/>
                </a:solidFill>
              </a:rPr>
              <a:t>Covenant relationship – </a:t>
            </a:r>
            <a:r>
              <a:rPr lang="en-US" sz="3200" i="1" dirty="0">
                <a:solidFill>
                  <a:srgbClr val="6C4A0F"/>
                </a:solidFill>
              </a:rPr>
              <a:t>Matthew 26:28; Jeremiah 31:33-34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12C01-219E-0532-073C-E889B6E885FD}"/>
              </a:ext>
            </a:extLst>
          </p:cNvPr>
          <p:cNvSpPr txBox="1">
            <a:spLocks/>
          </p:cNvSpPr>
          <p:nvPr/>
        </p:nvSpPr>
        <p:spPr>
          <a:xfrm>
            <a:off x="30956" y="3682653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>
                    <a:alpha val="49984"/>
                  </a:srgbClr>
                </a:solidFill>
              </a:rPr>
              <a:t>Remembrance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53634C-24E1-F585-8FAB-FD0869DD67C5}"/>
              </a:ext>
            </a:extLst>
          </p:cNvPr>
          <p:cNvSpPr txBox="1">
            <a:spLocks/>
          </p:cNvSpPr>
          <p:nvPr/>
        </p:nvSpPr>
        <p:spPr>
          <a:xfrm>
            <a:off x="30956" y="4394767"/>
            <a:ext cx="3826636" cy="7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6C4A0F"/>
                </a:solidFill>
              </a:rPr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93744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594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Typology</vt:lpstr>
      <vt:lpstr>Typology</vt:lpstr>
      <vt:lpstr>Typology</vt:lpstr>
      <vt:lpstr>Typology</vt:lpstr>
      <vt:lpstr>Typology</vt:lpstr>
      <vt:lpstr>Typology</vt:lpstr>
      <vt:lpstr>Typology</vt:lpstr>
      <vt:lpstr>Typology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2025-11-15T15:33:29Z</dcterms:created>
  <dcterms:modified xsi:type="dcterms:W3CDTF">2025-11-15T16:27:39Z</dcterms:modified>
</cp:coreProperties>
</file>