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E94C-2522-CF9E-595C-901BDE399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2DB03-44A6-5DCF-7514-105D65C73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9C2CF-2BE9-6E34-5D13-E2815850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7513-C1AF-1504-5B09-BFE0934F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D39FF-AFAC-52B5-1DFD-9AF179FD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0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DAB1-4EF4-630B-528C-DD4471EA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7673F-C1FB-AAFD-D8E7-71F5A0B08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51244-70B5-E46B-CFD0-F8F152A1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7CD4-7CFB-C3E0-4D4B-48294EC8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0056-D474-1C08-9E6F-0ED87DDE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65388-F29A-EA0C-F816-965381049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54AF9-00EB-D0F9-6C27-6A7231294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ACA44-0AAA-BA01-A1B7-A63772FB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6185-149C-62E3-C1F0-B0FAADB0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8A964-0BE0-45DF-B7B4-CE962C0A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6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FB3A-D8A0-EC12-A0D3-17ADAE7D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07A-C9A0-6C1B-7DD2-B9FA8B5B1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4C402-4A5C-F203-A360-9F0B0CDE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44C8C-1F1D-9364-9F97-F5241B03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3D675-A151-EE10-8A92-33C5BCF9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5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256E-7AF8-B625-B2FB-A76B53D7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CFB80-0F10-0654-B3AE-5C0873829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30BF9-DC6E-75E4-37E1-55CE3875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E966A-0DC1-0009-BCDF-686672FA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FD56B-9826-F326-B919-FBC4ED28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9134-4C84-D3E4-D0B7-EFA84197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47C75-67F6-B9DD-C041-523260614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D83AF-ADE1-36AA-47FA-EB7EDF8C7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923CA-A0D2-7211-FDAF-7DF3E140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9B109-0A05-56BB-593D-63FA6A44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9CBAF-643C-7B7E-9C1A-166E54AC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9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A7E4-BDAD-936C-6422-C7B021E8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C02DB-D600-3A88-DDAB-E4DBC2D2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DB8D9-2032-355D-242F-367140019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EF322-51CA-CA35-4479-FB3B67F11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484BF-5A5B-28CC-6E6E-8A5CE82F3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69428-80AE-5B0A-8139-21CAE522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E4AAE-BEE2-2ADB-958A-AE961127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33561-98A8-3F4E-0EC0-3BBDEB62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415B-0D2B-ACDF-1EC2-D9D8F201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12E3C-56ED-4CEB-DBDA-F6FB1FE5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D8BA5-BF58-DB76-D272-85EE92FE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03FED-854F-E26C-2228-74ADDB90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28A1D-545C-FCE6-F6A1-23B2F1B4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2099D-8A83-1F51-4B67-31DC816B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48A23-917F-5164-48B5-4F62A043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2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5453-4652-E5CE-D51E-BE564EE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D0481-92C1-7254-94FA-43A0F81A5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416F3-6C38-5595-1507-C9FD03B57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E88C8-AEFB-57A2-9162-588FC10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C5AD3-CA86-D684-646B-E1C9725F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1555D-799D-D7B3-BA13-C0F9021A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1226-90EB-20EA-DB7C-7EBE1636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4031E-5368-0E1A-AEAB-00CE4D824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4AC09-8C24-7BDD-B96F-288C5F325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2F5D-879F-3E7A-C43D-B287318E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7AA36-59A1-2DA6-D96B-A6A2D3DB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40D2-2C7B-9D69-088A-5408A3FC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2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B4BB7-18F2-B0C0-0AC1-D4639D28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57787-D361-EC68-2FBA-B12C8D31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EED1C-E33F-36F2-6672-0128482F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2CA927-FF44-F544-922B-80CA495777FD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61E4-1AB8-CD63-5984-36328733C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046BC-3EB4-2619-AEA3-F611CAAD6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2F94A-CF19-6F4A-B25D-306532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87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D8583-555C-821F-E9AD-66FC0A1C1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3F77C-73E9-44FD-EE57-B1413F4B5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743C8-CF23-0823-77DA-784123153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7F48-2165-7AF0-C4C7-94C4AC364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04" y="1600156"/>
            <a:ext cx="689035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He is the Father</a:t>
            </a:r>
          </a:p>
          <a:p>
            <a:r>
              <a:rPr lang="en-US" sz="3200" dirty="0"/>
              <a:t>The Originator – </a:t>
            </a:r>
            <a:r>
              <a:rPr lang="en-US" sz="3200" dirty="0">
                <a:solidFill>
                  <a:srgbClr val="C00000"/>
                </a:solidFill>
              </a:rPr>
              <a:t>Ephesians 2:12, 19; 3:6; Hebrews 12:23</a:t>
            </a:r>
          </a:p>
          <a:p>
            <a:r>
              <a:rPr lang="en-US" sz="3200" dirty="0"/>
              <a:t>The Sovereign – </a:t>
            </a:r>
            <a:r>
              <a:rPr lang="en-US" sz="3200" dirty="0">
                <a:solidFill>
                  <a:srgbClr val="C00000"/>
                </a:solidFill>
              </a:rPr>
              <a:t>Ephesians 1:9; 2:19; 3:9-10; 1 John 3:22; 5:14-15</a:t>
            </a:r>
          </a:p>
          <a:p>
            <a:r>
              <a:rPr lang="en-US" sz="3200" dirty="0"/>
              <a:t>The Giver</a:t>
            </a:r>
          </a:p>
        </p:txBody>
      </p:sp>
    </p:spTree>
    <p:extLst>
      <p:ext uri="{BB962C8B-B14F-4D97-AF65-F5344CB8AC3E}">
        <p14:creationId xmlns:p14="http://schemas.microsoft.com/office/powerpoint/2010/main" val="23740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D5A0-6B40-6A9B-8EB0-90D930DB9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11FD94-2636-F6C3-0BD6-A829CC7E2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AB91A-DF60-DE82-531F-B9F4176E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04" y="1600156"/>
            <a:ext cx="689035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He Gives According to the Riches of His Glory</a:t>
            </a:r>
          </a:p>
          <a:p>
            <a:r>
              <a:rPr lang="en-US" sz="3200" i="1" dirty="0"/>
              <a:t>“that He would grant you”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C00000"/>
                </a:solidFill>
              </a:rPr>
              <a:t>1 Corinthians 4:6-7</a:t>
            </a:r>
          </a:p>
          <a:p>
            <a:r>
              <a:rPr lang="en-US" sz="3200" dirty="0"/>
              <a:t>Riches of His glory – </a:t>
            </a:r>
            <a:r>
              <a:rPr lang="en-US" sz="3200" dirty="0">
                <a:solidFill>
                  <a:srgbClr val="C00000"/>
                </a:solidFill>
              </a:rPr>
              <a:t>Ephesians 1:3, 6, 7, 18; 2:7; 3:6, 8</a:t>
            </a:r>
          </a:p>
          <a:p>
            <a:pPr marL="0" indent="0">
              <a:buNone/>
            </a:pPr>
            <a:r>
              <a:rPr lang="en-US" sz="3600" b="1" dirty="0"/>
              <a:t>He is Able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C00000"/>
                </a:solidFill>
              </a:rPr>
              <a:t>Ephesians 3:19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50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478E6-6C4B-9A4D-D175-C9A151D28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354165-C05B-830E-4272-670674B8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20C9-F205-1C4B-8D6A-D34C5E9C2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170" y="1253331"/>
            <a:ext cx="6890359" cy="46088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That We May be Strengthened with Power Through His Spirit</a:t>
            </a:r>
          </a:p>
          <a:p>
            <a:r>
              <a:rPr lang="en-US" sz="3200" i="1" dirty="0"/>
              <a:t>“might”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C00000"/>
                </a:solidFill>
              </a:rPr>
              <a:t>3:16</a:t>
            </a:r>
            <a:r>
              <a:rPr lang="en-US" sz="3200" dirty="0"/>
              <a:t>) = power (</a:t>
            </a:r>
            <a:r>
              <a:rPr lang="en-US" sz="3200" dirty="0">
                <a:solidFill>
                  <a:srgbClr val="C00000"/>
                </a:solidFill>
              </a:rPr>
              <a:t>1:19-20</a:t>
            </a:r>
            <a:r>
              <a:rPr lang="en-US" sz="3200" dirty="0"/>
              <a:t>)</a:t>
            </a:r>
          </a:p>
          <a:p>
            <a:r>
              <a:rPr lang="en-US" sz="3200" i="1" dirty="0"/>
              <a:t>“through His Spirit”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C00000"/>
                </a:solidFill>
              </a:rPr>
              <a:t>3:5-7</a:t>
            </a:r>
          </a:p>
          <a:p>
            <a:r>
              <a:rPr lang="en-US" sz="3200" dirty="0"/>
              <a:t>The Spirit is the active agent, the word is His instrument – </a:t>
            </a:r>
            <a:r>
              <a:rPr lang="en-US" sz="3200" dirty="0">
                <a:solidFill>
                  <a:srgbClr val="C00000"/>
                </a:solidFill>
              </a:rPr>
              <a:t>5:17-19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C00000"/>
                </a:solidFill>
              </a:rPr>
              <a:t>cf. Col. 3:16</a:t>
            </a:r>
            <a:r>
              <a:rPr lang="en-US" sz="3200" dirty="0"/>
              <a:t>); </a:t>
            </a:r>
            <a:r>
              <a:rPr lang="en-US" sz="3200" dirty="0">
                <a:solidFill>
                  <a:srgbClr val="C00000"/>
                </a:solidFill>
              </a:rPr>
              <a:t>6:17</a:t>
            </a:r>
          </a:p>
        </p:txBody>
      </p:sp>
    </p:spTree>
    <p:extLst>
      <p:ext uri="{BB962C8B-B14F-4D97-AF65-F5344CB8AC3E}">
        <p14:creationId xmlns:p14="http://schemas.microsoft.com/office/powerpoint/2010/main" val="20353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C783F-5B52-61B1-849C-072EAED8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8BB25-958D-B88D-F4C4-BD4B2058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1DBC3-4F48-2A7F-66C6-F8820674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170" y="1253331"/>
            <a:ext cx="6890359" cy="46088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That We May be Strengthened with Power Through His Spirit</a:t>
            </a:r>
          </a:p>
          <a:p>
            <a:r>
              <a:rPr lang="en-US" sz="3200" dirty="0"/>
              <a:t>Strength in trial – </a:t>
            </a:r>
            <a:r>
              <a:rPr lang="en-US" sz="3200" dirty="0">
                <a:solidFill>
                  <a:srgbClr val="C00000"/>
                </a:solidFill>
              </a:rPr>
              <a:t>James 1:2-8, 21-25</a:t>
            </a:r>
          </a:p>
          <a:p>
            <a:r>
              <a:rPr lang="en-US" sz="3200" dirty="0"/>
              <a:t>Strength in temptation – </a:t>
            </a:r>
            <a:r>
              <a:rPr lang="en-US" sz="3200" dirty="0">
                <a:solidFill>
                  <a:srgbClr val="C00000"/>
                </a:solidFill>
              </a:rPr>
              <a:t>1 Corinthians 10:1-13</a:t>
            </a:r>
          </a:p>
          <a:p>
            <a:r>
              <a:rPr lang="en-US" sz="3200" dirty="0"/>
              <a:t>That Christ may dwell in you – </a:t>
            </a:r>
            <a:r>
              <a:rPr lang="en-US" sz="3200" dirty="0">
                <a:solidFill>
                  <a:srgbClr val="C00000"/>
                </a:solidFill>
              </a:rPr>
              <a:t>Ephesians 3:17; 4:17-32; 5:2, 8-10, 15-17</a:t>
            </a:r>
          </a:p>
        </p:txBody>
      </p:sp>
    </p:spTree>
    <p:extLst>
      <p:ext uri="{BB962C8B-B14F-4D97-AF65-F5344CB8AC3E}">
        <p14:creationId xmlns:p14="http://schemas.microsoft.com/office/powerpoint/2010/main" val="8827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B90CA-6BEF-9F22-E764-B633C861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237B8B-466F-9E9E-AAB3-C8099C7E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4CEF-0937-D600-D93B-AD5B1DB0E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170" y="1253331"/>
            <a:ext cx="6890359" cy="460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That We May Know the Love of Christ</a:t>
            </a:r>
          </a:p>
          <a:p>
            <a:r>
              <a:rPr lang="en-US" sz="3200" dirty="0"/>
              <a:t>Knowing His love is key – </a:t>
            </a:r>
            <a:r>
              <a:rPr lang="en-US" sz="3200" dirty="0">
                <a:solidFill>
                  <a:srgbClr val="C00000"/>
                </a:solidFill>
              </a:rPr>
              <a:t>Eph. 2:1, 4; 3:17-18; Romans 5:5; Titus 3:3-7</a:t>
            </a:r>
          </a:p>
          <a:p>
            <a:r>
              <a:rPr lang="en-US" sz="3200" dirty="0"/>
              <a:t>Comprehension is reached by our involvement – Rooted (</a:t>
            </a:r>
            <a:r>
              <a:rPr lang="en-US" sz="3200" dirty="0">
                <a:solidFill>
                  <a:srgbClr val="C00000"/>
                </a:solidFill>
              </a:rPr>
              <a:t>Matt. 13:5-6, 20-21</a:t>
            </a:r>
            <a:r>
              <a:rPr lang="en-US" sz="3200" dirty="0"/>
              <a:t>), Grounded (</a:t>
            </a:r>
            <a:r>
              <a:rPr lang="en-US" sz="3200" dirty="0">
                <a:solidFill>
                  <a:srgbClr val="C00000"/>
                </a:solidFill>
              </a:rPr>
              <a:t>Matt. 7:24-25</a:t>
            </a:r>
            <a:r>
              <a:rPr lang="en-US" sz="3200" dirty="0"/>
              <a:t>); </a:t>
            </a:r>
            <a:r>
              <a:rPr lang="en-US" sz="3200" dirty="0">
                <a:solidFill>
                  <a:srgbClr val="C00000"/>
                </a:solidFill>
              </a:rPr>
              <a:t>John 15:9-10; 1 John 2:15-17; 4:7-11, 17-19</a:t>
            </a:r>
          </a:p>
        </p:txBody>
      </p:sp>
    </p:spTree>
    <p:extLst>
      <p:ext uri="{BB962C8B-B14F-4D97-AF65-F5344CB8AC3E}">
        <p14:creationId xmlns:p14="http://schemas.microsoft.com/office/powerpoint/2010/main" val="21403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4C5CC-6330-F736-150D-6AC7E3877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2B91A-E492-D752-696A-35CAC4B75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66BF6-C99D-A877-E6E0-E2F507AB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170" y="1253331"/>
            <a:ext cx="6890359" cy="460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That We May be Filled with the Fullness of God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Ephesians 1:22-23</a:t>
            </a:r>
            <a:r>
              <a:rPr lang="en-US" sz="3200" dirty="0"/>
              <a:t> – Christ fills all, but the church is His fullness.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Ephesians 4:11-13 </a:t>
            </a:r>
            <a:r>
              <a:rPr lang="en-US" sz="3200" dirty="0"/>
              <a:t>– fullness of Christ.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Colossians 2:6-10 </a:t>
            </a:r>
            <a:r>
              <a:rPr lang="en-US" sz="3200" dirty="0"/>
              <a:t>– fullness of God, complete in Him.</a:t>
            </a:r>
          </a:p>
        </p:txBody>
      </p:sp>
    </p:spTree>
    <p:extLst>
      <p:ext uri="{BB962C8B-B14F-4D97-AF65-F5344CB8AC3E}">
        <p14:creationId xmlns:p14="http://schemas.microsoft.com/office/powerpoint/2010/main" val="12416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46DEA-57F0-1FDA-0AEE-CE7EB5B01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3BDD9D-8CF8-E16F-8206-ED79963F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3575-F1F7-EF61-25F2-CFD1A3CC7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129" y="4509369"/>
            <a:ext cx="5235879" cy="13528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i="1" dirty="0"/>
              <a:t>“to Him be glory in the church by Christ Jesus”</a:t>
            </a:r>
          </a:p>
          <a:p>
            <a:pPr marL="0" indent="0" algn="ctr">
              <a:buNone/>
            </a:pPr>
            <a:r>
              <a:rPr lang="en-US" sz="3200" dirty="0"/>
              <a:t>(</a:t>
            </a:r>
            <a:r>
              <a:rPr lang="en-US" sz="3200" dirty="0">
                <a:solidFill>
                  <a:srgbClr val="C00000"/>
                </a:solidFill>
              </a:rPr>
              <a:t>Ephesians 1:6, 12, 14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58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291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4</cp:revision>
  <dcterms:created xsi:type="dcterms:W3CDTF">2025-12-27T17:13:10Z</dcterms:created>
  <dcterms:modified xsi:type="dcterms:W3CDTF">2025-12-27T19:08:23Z</dcterms:modified>
</cp:coreProperties>
</file>