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F377D-EAA3-1991-5A3D-E82DA764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870" y="98180"/>
            <a:ext cx="12229605" cy="177424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Exemplars of Faith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vv. 2, 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Demonstrated faith in action by diligently seeking God.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a Journey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not contrary to reason – </a:t>
            </a:r>
            <a:r>
              <a:rPr lang="en-US" sz="3200" dirty="0">
                <a:solidFill>
                  <a:srgbClr val="FFC000"/>
                </a:solidFill>
              </a:rPr>
              <a:t>Acts 26:24-25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it is not immune to doubts and despair. It is proven through trial. (</a:t>
            </a:r>
            <a:r>
              <a:rPr lang="en-US" sz="3200" dirty="0">
                <a:solidFill>
                  <a:srgbClr val="FFC000"/>
                </a:solidFill>
              </a:rPr>
              <a:t>cf. 1 Peter 1:5-9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8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BB4D9A-C432-9E6C-D509-6737CC3E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48" y="263047"/>
            <a:ext cx="9803704" cy="53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A8497-E3A5-EB70-0941-F5751779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48" y="263047"/>
            <a:ext cx="9803704" cy="53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3DE33-81E6-8EC5-AA14-4BE99B88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3049" y="107901"/>
            <a:ext cx="12316414" cy="17868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Hebrews’ Conflict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Warnings of apostasy throughout the epistle – </a:t>
            </a:r>
            <a:r>
              <a:rPr lang="en-US" sz="3200" dirty="0">
                <a:solidFill>
                  <a:srgbClr val="FFC000"/>
                </a:solidFill>
              </a:rPr>
              <a:t>Hebrews 2:1-4;         3:6, 12-14; 5:12-14; 6:4-6; 10:19-31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call to come out from Judaism and bear the reproach of Christ – </a:t>
            </a:r>
            <a:r>
              <a:rPr lang="en-US" sz="3200" dirty="0">
                <a:solidFill>
                  <a:srgbClr val="FFC000"/>
                </a:solidFill>
              </a:rPr>
              <a:t>13:12-13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Persecution was leading toward apostasy – </a:t>
            </a:r>
            <a:r>
              <a:rPr lang="en-US" sz="3200" dirty="0">
                <a:solidFill>
                  <a:srgbClr val="FFC000"/>
                </a:solidFill>
              </a:rPr>
              <a:t>10:32-34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Hebrews’ Call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are called to an endurance of faith – </a:t>
            </a:r>
            <a:r>
              <a:rPr lang="en-US" sz="3200" dirty="0">
                <a:solidFill>
                  <a:srgbClr val="FFC000"/>
                </a:solidFill>
              </a:rPr>
              <a:t>10:32-39</a:t>
            </a:r>
          </a:p>
          <a:p>
            <a:r>
              <a:rPr lang="en-US" sz="3200" dirty="0">
                <a:solidFill>
                  <a:schemeClr val="bg1"/>
                </a:solidFill>
              </a:rPr>
              <a:t>Use of </a:t>
            </a:r>
            <a:r>
              <a:rPr lang="en-US" sz="3200" dirty="0">
                <a:solidFill>
                  <a:srgbClr val="FFC000"/>
                </a:solidFill>
              </a:rPr>
              <a:t>Habakkuk 2:3-4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Paul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Romans 1:17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Gal. 3:11</a:t>
            </a:r>
            <a:r>
              <a:rPr lang="en-US" sz="3200" dirty="0">
                <a:solidFill>
                  <a:schemeClr val="bg1"/>
                </a:solidFill>
              </a:rPr>
              <a:t>) – faith is how men are justified.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Habakkuk</a:t>
            </a:r>
            <a:r>
              <a:rPr lang="en-US" sz="3200" dirty="0">
                <a:solidFill>
                  <a:schemeClr val="bg1"/>
                </a:solidFill>
              </a:rPr>
              <a:t> – call for the just to persist in living by faith while God uses Babylon to discipline His people.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Hebrews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rgbClr val="FFC000"/>
                </a:solidFill>
              </a:rPr>
              <a:t>Hebrews 10:38 </a:t>
            </a:r>
            <a:r>
              <a:rPr lang="en-US" sz="3200" dirty="0">
                <a:solidFill>
                  <a:schemeClr val="bg1"/>
                </a:solidFill>
              </a:rPr>
              <a:t>– the people of God must endure in faith amidst adversity.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Hebrews 11</a:t>
            </a:r>
            <a:r>
              <a:rPr lang="en-US" sz="3200" dirty="0">
                <a:solidFill>
                  <a:schemeClr val="bg1"/>
                </a:solidFill>
              </a:rPr>
              <a:t> – examples of faith; </a:t>
            </a:r>
            <a:r>
              <a:rPr lang="en-US" sz="3200" dirty="0">
                <a:solidFill>
                  <a:srgbClr val="FFC000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– call to faith.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CD0A7-FBB6-6C3C-3951-C71DB922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049" y="107901"/>
            <a:ext cx="12316414" cy="17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3E6D9-336B-614D-E5F6-CC6F9BAD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487" y="112735"/>
            <a:ext cx="12192001" cy="17687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 to Hope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1a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Substance – </a:t>
            </a:r>
            <a:r>
              <a:rPr lang="en-US" sz="3200" i="1" dirty="0">
                <a:solidFill>
                  <a:schemeClr val="bg1"/>
                </a:solidFill>
              </a:rPr>
              <a:t>hypostasis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hypo</a:t>
            </a:r>
            <a:r>
              <a:rPr lang="en-US" sz="3200" dirty="0">
                <a:solidFill>
                  <a:schemeClr val="bg1"/>
                </a:solidFill>
              </a:rPr>
              <a:t> (under), </a:t>
            </a:r>
            <a:r>
              <a:rPr lang="en-US" sz="3200" i="1" dirty="0" err="1">
                <a:solidFill>
                  <a:schemeClr val="bg1"/>
                </a:solidFill>
              </a:rPr>
              <a:t>histēmi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(to stand) – to stand under.</a:t>
            </a:r>
          </a:p>
          <a:p>
            <a:r>
              <a:rPr lang="en-US" sz="3200" dirty="0">
                <a:solidFill>
                  <a:schemeClr val="bg1"/>
                </a:solidFill>
              </a:rPr>
              <a:t>Object of faith – (</a:t>
            </a:r>
            <a:r>
              <a:rPr lang="en-US" sz="3200" dirty="0">
                <a:solidFill>
                  <a:srgbClr val="FFC000"/>
                </a:solidFill>
              </a:rPr>
              <a:t>v. 6</a:t>
            </a:r>
            <a:r>
              <a:rPr lang="en-US" sz="3200" dirty="0">
                <a:solidFill>
                  <a:schemeClr val="bg1"/>
                </a:solidFill>
              </a:rPr>
              <a:t>) –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Substance of hope is faith in God’s promises – </a:t>
            </a:r>
            <a:r>
              <a:rPr lang="en-US" sz="3200" dirty="0">
                <a:solidFill>
                  <a:srgbClr val="FFC000"/>
                </a:solidFill>
              </a:rPr>
              <a:t>Hebrews 6:13-20 </a:t>
            </a:r>
            <a:r>
              <a:rPr lang="en-US" sz="3200" dirty="0">
                <a:solidFill>
                  <a:schemeClr val="bg1"/>
                </a:solidFill>
              </a:rPr>
              <a:t>– immutability of His counsel is shown and confirmed.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 to Things Not Seen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1b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Evidence – </a:t>
            </a:r>
            <a:r>
              <a:rPr lang="en-US" sz="3200" i="1" dirty="0" err="1">
                <a:solidFill>
                  <a:schemeClr val="bg1"/>
                </a:solidFill>
              </a:rPr>
              <a:t>elegchos</a:t>
            </a:r>
            <a:r>
              <a:rPr lang="en-US" sz="3200" dirty="0">
                <a:solidFill>
                  <a:schemeClr val="bg1"/>
                </a:solidFill>
              </a:rPr>
              <a:t>; proof, conviction (STRONG)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Example of creation (</a:t>
            </a:r>
            <a:r>
              <a:rPr lang="en-US" sz="3200" dirty="0">
                <a:solidFill>
                  <a:srgbClr val="FFC000"/>
                </a:solidFill>
              </a:rPr>
              <a:t>v. 3</a:t>
            </a:r>
            <a:r>
              <a:rPr lang="en-US" sz="3200" dirty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We weren’t there – </a:t>
            </a:r>
            <a:r>
              <a:rPr lang="en-US" sz="3200" dirty="0">
                <a:solidFill>
                  <a:srgbClr val="FFC000"/>
                </a:solidFill>
              </a:rPr>
              <a:t>Job 38:4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What creation reveals – </a:t>
            </a:r>
            <a:r>
              <a:rPr lang="en-US" sz="3200" dirty="0">
                <a:solidFill>
                  <a:srgbClr val="FFC000"/>
                </a:solidFill>
              </a:rPr>
              <a:t>Romans 1:20 </a:t>
            </a:r>
            <a:r>
              <a:rPr lang="en-US" sz="3200" dirty="0">
                <a:solidFill>
                  <a:schemeClr val="bg1"/>
                </a:solidFill>
              </a:rPr>
              <a:t>– invisible attributes of God; eternal power, Godhead.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Expression of creative power – </a:t>
            </a:r>
            <a:r>
              <a:rPr lang="en-US" sz="3200" dirty="0">
                <a:solidFill>
                  <a:srgbClr val="FFC000"/>
                </a:solidFill>
              </a:rPr>
              <a:t>Psalm 33:6; Genesis 1:1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 to the Hebrews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10:36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B2DAE-6FFE-A76E-40B9-B3031C12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487" y="112735"/>
            <a:ext cx="12192001" cy="1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0C4DA-B13D-3344-DE0C-EC6E56749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22" y="104795"/>
            <a:ext cx="12266309" cy="17795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Requires Faith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necessary presupposition to a relationship with God is the desire for such within man. (Free-will)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“Believe that He is”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None have seen Him – </a:t>
            </a:r>
            <a:r>
              <a:rPr lang="en-US" sz="3200" dirty="0">
                <a:solidFill>
                  <a:srgbClr val="FFC000"/>
                </a:solidFill>
              </a:rPr>
              <a:t>John 1:18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Faith is conviction in the evidence displayed – </a:t>
            </a:r>
            <a:r>
              <a:rPr lang="en-US" sz="3200" dirty="0">
                <a:solidFill>
                  <a:srgbClr val="FFC000"/>
                </a:solidFill>
              </a:rPr>
              <a:t>Romans 1:19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Requires Faith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necessary presupposition to a relationship with God is the desire for such within man. (Free-will)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“Believe that He is”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“Believe that He is a rewarder of those who diligently seek Him”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Acknowledges God’s </a:t>
            </a:r>
            <a:r>
              <a:rPr lang="en-US" sz="3200" b="1" i="1" dirty="0">
                <a:solidFill>
                  <a:schemeClr val="bg1"/>
                </a:solidFill>
              </a:rPr>
              <a:t>interest</a:t>
            </a:r>
            <a:r>
              <a:rPr lang="en-US" sz="3200" dirty="0">
                <a:solidFill>
                  <a:schemeClr val="bg1"/>
                </a:solidFill>
              </a:rPr>
              <a:t> in man – </a:t>
            </a:r>
            <a:r>
              <a:rPr lang="en-US" sz="3200" dirty="0">
                <a:solidFill>
                  <a:srgbClr val="FFC000"/>
                </a:solidFill>
              </a:rPr>
              <a:t>Psalm 8:3-5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Acknowledges God’s </a:t>
            </a:r>
            <a:r>
              <a:rPr lang="en-US" sz="3200" b="1" i="1" dirty="0">
                <a:solidFill>
                  <a:schemeClr val="bg1"/>
                </a:solidFill>
              </a:rPr>
              <a:t>desire</a:t>
            </a:r>
            <a:r>
              <a:rPr lang="en-US" sz="3200" dirty="0">
                <a:solidFill>
                  <a:schemeClr val="bg1"/>
                </a:solidFill>
              </a:rPr>
              <a:t> to reward man – </a:t>
            </a:r>
            <a:r>
              <a:rPr lang="en-US" sz="3200" dirty="0">
                <a:solidFill>
                  <a:srgbClr val="FFC000"/>
                </a:solidFill>
              </a:rPr>
              <a:t>Matthew 7:7-8, 11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Acknowledges God’s </a:t>
            </a:r>
            <a:r>
              <a:rPr lang="en-US" sz="3200" b="1" i="1" dirty="0">
                <a:solidFill>
                  <a:schemeClr val="bg1"/>
                </a:solidFill>
              </a:rPr>
              <a:t>requirement</a:t>
            </a:r>
            <a:r>
              <a:rPr lang="en-US" sz="3200" dirty="0">
                <a:solidFill>
                  <a:schemeClr val="bg1"/>
                </a:solidFill>
              </a:rPr>
              <a:t> of effort –                                       </a:t>
            </a:r>
            <a:r>
              <a:rPr lang="en-US" sz="3200" dirty="0">
                <a:solidFill>
                  <a:srgbClr val="FFC000"/>
                </a:solidFill>
              </a:rPr>
              <a:t>Philippians 2:12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E5026-526D-77F0-B099-7AE80426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2" y="104795"/>
            <a:ext cx="12266309" cy="1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Acknowledges Faith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v. 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“The elders” </a:t>
            </a:r>
            <a:r>
              <a:rPr lang="en-US" sz="3200" dirty="0">
                <a:solidFill>
                  <a:schemeClr val="bg1"/>
                </a:solidFill>
              </a:rPr>
              <a:t>given as examples – those saints of old recorded in </a:t>
            </a:r>
            <a:r>
              <a:rPr lang="en-US" sz="3200" dirty="0">
                <a:solidFill>
                  <a:srgbClr val="FFC000"/>
                </a:solidFill>
              </a:rPr>
              <a:t>Hebrews 11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“For by it the men of old gained approval.”</a:t>
            </a:r>
            <a:r>
              <a:rPr lang="en-US" sz="3200" dirty="0">
                <a:solidFill>
                  <a:schemeClr val="bg1"/>
                </a:solidFill>
              </a:rPr>
              <a:t> (NASB)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God credits men with faith and approves them – </a:t>
            </a:r>
            <a:r>
              <a:rPr lang="en-US" sz="3200" dirty="0">
                <a:solidFill>
                  <a:srgbClr val="FFC000"/>
                </a:solidFill>
              </a:rPr>
              <a:t>Romans 4:3-8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God is not unjust to not see our faith – </a:t>
            </a:r>
            <a:r>
              <a:rPr lang="en-US" sz="3200" dirty="0">
                <a:solidFill>
                  <a:srgbClr val="FFC000"/>
                </a:solidFill>
              </a:rPr>
              <a:t>Hebrews 6:9-10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BB81A-10F1-B809-AC1F-1E6CA8A6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2" y="104795"/>
            <a:ext cx="12266309" cy="1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505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17</cp:revision>
  <dcterms:created xsi:type="dcterms:W3CDTF">2020-05-19T20:53:09Z</dcterms:created>
  <dcterms:modified xsi:type="dcterms:W3CDTF">2025-12-19T17:02:46Z</dcterms:modified>
</cp:coreProperties>
</file>