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23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726"/>
  </p:normalViewPr>
  <p:slideViewPr>
    <p:cSldViewPr snapToGrid="0" snapToObjects="1">
      <p:cViewPr varScale="1">
        <p:scale>
          <a:sx n="102" d="100"/>
          <a:sy n="102" d="100"/>
        </p:scale>
        <p:origin x="19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2D6AB-4032-674A-BF6F-C0C71D1E48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6E89DB-91F8-0840-8892-3491A82E2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3AB6A-C965-5741-9055-F40115B5D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49922E-C147-ED47-BE6F-9C78661A7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030AF-626D-3F4D-8205-B070DC762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13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B4890-4375-C945-8AD3-C753FF066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CD0D1-C739-D646-9301-8492C15A32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39198-BEBC-AF4C-86F1-BE3ABF7F6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0F46-3C98-8D43-892A-C351F2D8A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A4ECA-2181-314C-8345-B36109D57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3127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CC6BEA4-C16D-6A46-A765-DF88897C9B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D019E1-A2DA-3247-B578-CDFC2FBD3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B8E68-CF40-3B4C-BA62-E3AE274BB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27940-1688-234C-B5B0-79544D770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D28-93D8-BD48-808A-C68D2D10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191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41436-76B6-7D43-BE30-10D593A29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01F91-4C9D-CB4F-B578-8E7982700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C4176-616B-5346-BA77-CC546E890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27E161-F0CD-2F48-BAF0-2978243F1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75DC9-510D-0C48-B98D-76F0FA6F5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44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8D1A14-D62D-374D-85F6-072671760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E06038-36C9-5D4A-89F6-D40D68A93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BE61B-3A4F-964B-AF3F-A9CB313BA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51BF2-59EF-8B44-9AE7-3FDD49F19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BBACD-5F6D-304B-8452-080B42C5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702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F2587-633B-E944-A5BF-33F1E5FF5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45921-4A0D-584B-9DD5-EFBC94FCA2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346A55-F52E-7049-8476-D287DA45A7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89C2E7-58C0-4F41-933C-897BD24C5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6AAE82-1BF7-AE41-87D7-8A7656A73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EAACB3-BC4F-FE40-A4EC-2B5D2965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00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677F2-695D-0B48-BB30-1DCB5BD59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BD2FE-95C6-724C-A3F1-677E02864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1C0BEF-C9F1-8948-9898-317E1467B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404C4F-948C-9A4C-AAF6-B77A6178D7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BC44B9-0491-C147-8E49-A7349E7E2A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B85DDA-C0B2-CC45-8B38-BF3DB77A0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C4DE18-9049-6145-A0DA-2BAF18533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FA5BA1-7FD6-264A-8D52-02E27393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8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AA93-200D-2844-BA75-777416F7C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6B01E0-309E-484F-9A5B-FF72B7639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C63F51-324D-3741-807D-206C4B8E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44EB8-22A0-2444-BED9-F40C13283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450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66A39A-7BCD-BA43-B8FA-65CFEAB02C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41C5F5-62F8-664B-B176-1C359E76D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71B845-654E-054C-BE8E-184E16AEC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BFB81-CA63-D949-B67B-B83157683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4DCB1-3F2A-D247-BAE9-CC6F6B2019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C1962B-17A4-804C-BBD9-9E26FF63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49B7CA-D44A-194E-8EA5-D93B42225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6BD9A7-5902-9D49-830C-97B71B182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A5C7E7-4788-E64E-9FE3-A37F04E8F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24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44589-6FA7-6944-A578-1636A83E9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4FF7F-455D-474D-BFCA-2982B8ADD2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05C551-1D53-5D46-8B31-80E9D9D2D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AD6738-7CA8-3846-842B-968406175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6392A9-C3CB-6546-8F7A-C00D7BC25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AD0F00-DD16-9740-A5E8-9807DF5A4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56D0DE-00CB-8041-8DA1-A1557B8B3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6CD4B-920A-BA45-8ABD-6FF59E5D0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74DF77-1D94-2043-AD15-3C058A51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0AA309-F199-D448-B225-3D1B86864FD7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22A49-627D-9341-A0A5-8C49415AD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5CD33B-413D-AE4F-915D-8398D80339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8D9BA-3014-D248-AD1A-6268E1CA4B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01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B03EE-06AA-A345-8EC6-E48DB2BD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D83DC-68C1-3B4D-AE5C-28531231AD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4828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Gives Attention to Detail in Fear of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Noah obeyed God in everything God instructed – </a:t>
            </a:r>
            <a:r>
              <a:rPr lang="en-US" sz="3200" dirty="0">
                <a:solidFill>
                  <a:srgbClr val="FFC000"/>
                </a:solidFill>
              </a:rPr>
              <a:t>Genesis 6:22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Such action was energized by godly fear – </a:t>
            </a:r>
            <a:r>
              <a:rPr lang="en-US" sz="3200" dirty="0">
                <a:solidFill>
                  <a:srgbClr val="FFC000"/>
                </a:solidFill>
              </a:rPr>
              <a:t>Hebrews 11:7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Hebrews were warned about resisting God’s word –           </a:t>
            </a:r>
            <a:r>
              <a:rPr lang="en-US" sz="3200" dirty="0">
                <a:solidFill>
                  <a:srgbClr val="FFC000"/>
                </a:solidFill>
              </a:rPr>
              <a:t>Hebrews 12:25, 28-29; 2:1-4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Noah was given specific instructions regarding the ark –              </a:t>
            </a:r>
            <a:r>
              <a:rPr lang="en-US" sz="3200" dirty="0">
                <a:solidFill>
                  <a:srgbClr val="FFC000"/>
                </a:solidFill>
              </a:rPr>
              <a:t>Genesis 6:14-16, 22 </a:t>
            </a:r>
            <a:r>
              <a:rPr lang="en-US" sz="3200" dirty="0">
                <a:solidFill>
                  <a:schemeClr val="bg1"/>
                </a:solidFill>
              </a:rPr>
              <a:t>– he obeyed them all.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are to hold fast the pattern of sound words                                     in faith – </a:t>
            </a:r>
            <a:r>
              <a:rPr lang="en-US" sz="3200" dirty="0">
                <a:solidFill>
                  <a:srgbClr val="FFC000"/>
                </a:solidFill>
              </a:rPr>
              <a:t>2 Timothy 1:13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D562BD-1A19-E0D4-F56D-A493CEEAC6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370" y="-36772"/>
            <a:ext cx="12235701" cy="20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5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Affects Families for the Better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Noah saved his household by his actions – </a:t>
            </a:r>
            <a:r>
              <a:rPr lang="en-US" sz="3200" dirty="0">
                <a:solidFill>
                  <a:srgbClr val="FFC000"/>
                </a:solidFill>
              </a:rPr>
              <a:t>Hebrews 11:7;                       1 Peter 3:20</a:t>
            </a:r>
          </a:p>
          <a:p>
            <a:r>
              <a:rPr lang="en-US" sz="3200" dirty="0">
                <a:solidFill>
                  <a:schemeClr val="bg1"/>
                </a:solidFill>
              </a:rPr>
              <a:t>Faith, or lack thereof, will drastically affect the spiritual direction of the family – </a:t>
            </a:r>
            <a:r>
              <a:rPr lang="en-US" sz="3200" dirty="0">
                <a:solidFill>
                  <a:srgbClr val="FFC000"/>
                </a:solidFill>
              </a:rPr>
              <a:t>Joshua 24:15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Will Naturally Condemn the Unfaithful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God’s design is for His people to display their faith to bring godly sorrow on others – </a:t>
            </a:r>
            <a:r>
              <a:rPr lang="en-US" sz="3200" dirty="0">
                <a:solidFill>
                  <a:srgbClr val="FFC000"/>
                </a:solidFill>
              </a:rPr>
              <a:t>Matthew 5:13-16;                                                           1 Peter 2:11-12; 3:16; 2 Corinthians 7:10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74D0CA-B827-977B-91D2-A42D6C6D4E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1370" y="-36772"/>
            <a:ext cx="12235701" cy="2003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17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3126FC-8203-0C2C-36A5-EB0DD6A731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5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3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4C18B4-DA45-8A52-1770-471664ACD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65" y="445510"/>
            <a:ext cx="9756535" cy="5354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74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3601E0-5BDA-2D5E-CC3B-457549F40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7366" y="-25052"/>
            <a:ext cx="12240627" cy="200416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is More than Conviction, it is Directed Conduct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Account of sacrifice – </a:t>
            </a:r>
            <a:r>
              <a:rPr lang="en-US" sz="3200" dirty="0">
                <a:solidFill>
                  <a:srgbClr val="FFC000"/>
                </a:solidFill>
              </a:rPr>
              <a:t>Genesis 4:1-5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“By faith” </a:t>
            </a:r>
            <a:r>
              <a:rPr lang="en-US" sz="3200" dirty="0">
                <a:solidFill>
                  <a:schemeClr val="bg1"/>
                </a:solidFill>
              </a:rPr>
              <a:t>indicates it was done in accordance with God’s instruction – </a:t>
            </a:r>
            <a:r>
              <a:rPr lang="en-US" sz="3200" dirty="0">
                <a:solidFill>
                  <a:srgbClr val="FFC000"/>
                </a:solidFill>
              </a:rPr>
              <a:t>Romans 10:17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actions are only </a:t>
            </a:r>
            <a:r>
              <a:rPr lang="en-US" sz="3200" i="1" dirty="0">
                <a:solidFill>
                  <a:schemeClr val="bg1"/>
                </a:solidFill>
              </a:rPr>
              <a:t>“excellent” </a:t>
            </a:r>
            <a:r>
              <a:rPr lang="en-US" sz="3200" dirty="0">
                <a:solidFill>
                  <a:schemeClr val="bg1"/>
                </a:solidFill>
              </a:rPr>
              <a:t>if they are directed by God’s will – </a:t>
            </a:r>
            <a:r>
              <a:rPr lang="en-US" sz="3200" dirty="0">
                <a:solidFill>
                  <a:srgbClr val="FFC000"/>
                </a:solidFill>
              </a:rPr>
              <a:t>Ephesians 2:10; 2 Timothy 3:16-17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7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Our Righteousness is Confirmed or Denied by God’s Word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testifying of Abel’s gift – </a:t>
            </a:r>
            <a:r>
              <a:rPr lang="en-US" sz="3200" dirty="0">
                <a:solidFill>
                  <a:srgbClr val="FFC000"/>
                </a:solidFill>
              </a:rPr>
              <a:t>Genesis 4:4-5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Spirit bears witness with our spirit – </a:t>
            </a:r>
            <a:r>
              <a:rPr lang="en-US" sz="3200" dirty="0">
                <a:solidFill>
                  <a:srgbClr val="FFC000"/>
                </a:solidFill>
              </a:rPr>
              <a:t>Romans 8:15-16</a:t>
            </a:r>
          </a:p>
          <a:p>
            <a:pPr lvl="1"/>
            <a:r>
              <a:rPr lang="en-US" sz="3200" dirty="0">
                <a:solidFill>
                  <a:schemeClr val="bg1"/>
                </a:solidFill>
              </a:rPr>
              <a:t>The spiritual man will be subject to God’s law – </a:t>
            </a:r>
            <a:r>
              <a:rPr lang="en-US" sz="3200" dirty="0">
                <a:solidFill>
                  <a:srgbClr val="FFC000"/>
                </a:solidFill>
              </a:rPr>
              <a:t>Romans 8:2, 7, 9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need to examine ourselves to see if we are in subjection to God’s word – </a:t>
            </a:r>
            <a:r>
              <a:rPr lang="en-US" sz="3200" dirty="0">
                <a:solidFill>
                  <a:srgbClr val="FFC000"/>
                </a:solidFill>
              </a:rPr>
              <a:t>2 Corinthians 13:5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53D018D-0C39-696E-6D0A-E2E7A2745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6" y="-25052"/>
            <a:ext cx="12240627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740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Leaves a Legacy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Though dead, Abel still speaks through his </a:t>
            </a:r>
            <a:r>
              <a:rPr lang="en-US" sz="3200" i="1" dirty="0">
                <a:solidFill>
                  <a:schemeClr val="bg1"/>
                </a:solidFill>
              </a:rPr>
              <a:t>“more excellent” </a:t>
            </a:r>
            <a:r>
              <a:rPr lang="en-US" sz="3200" dirty="0">
                <a:solidFill>
                  <a:schemeClr val="bg1"/>
                </a:solidFill>
              </a:rPr>
              <a:t>sacrifice – </a:t>
            </a:r>
            <a:r>
              <a:rPr lang="en-US" sz="3200" dirty="0">
                <a:solidFill>
                  <a:srgbClr val="FFC000"/>
                </a:solidFill>
              </a:rPr>
              <a:t>Hebrews 11:4</a:t>
            </a:r>
          </a:p>
          <a:p>
            <a:r>
              <a:rPr lang="en-US" sz="3200" dirty="0">
                <a:solidFill>
                  <a:schemeClr val="bg1"/>
                </a:solidFill>
              </a:rPr>
              <a:t>We can continue to positively affect others in the future by the life we are living now – </a:t>
            </a:r>
            <a:r>
              <a:rPr lang="en-US" sz="3200" dirty="0">
                <a:solidFill>
                  <a:srgbClr val="FFC000"/>
                </a:solidFill>
              </a:rPr>
              <a:t>Hebrews 11:2; 13:7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7FE5D1-4DA0-554B-1282-B76CDEAE8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7366" y="-25052"/>
            <a:ext cx="12240627" cy="200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56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61FB41-2316-F056-BBFB-49FDE9273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5302" y="-28054"/>
            <a:ext cx="12258955" cy="200716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Requires a Willingness to Change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Enoch did not always walk by faith – </a:t>
            </a:r>
            <a:r>
              <a:rPr lang="en-US" sz="3200" dirty="0">
                <a:solidFill>
                  <a:srgbClr val="FFC000"/>
                </a:solidFill>
              </a:rPr>
              <a:t>Genesis 5:21-24 </a:t>
            </a:r>
            <a:r>
              <a:rPr lang="en-US" sz="3200" dirty="0">
                <a:solidFill>
                  <a:schemeClr val="bg1"/>
                </a:solidFill>
              </a:rPr>
              <a:t>– began at 65 after the birth of his son.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requires repentance – </a:t>
            </a:r>
            <a:r>
              <a:rPr lang="en-US" sz="3200" dirty="0">
                <a:solidFill>
                  <a:srgbClr val="FFC000"/>
                </a:solidFill>
              </a:rPr>
              <a:t>Acts 17:30 </a:t>
            </a:r>
            <a:r>
              <a:rPr lang="en-US" sz="3200" dirty="0">
                <a:solidFill>
                  <a:schemeClr val="bg1"/>
                </a:solidFill>
              </a:rPr>
              <a:t>– repentance is an act of faith.</a:t>
            </a:r>
          </a:p>
          <a:p>
            <a:r>
              <a:rPr lang="en-US" sz="3200" dirty="0">
                <a:solidFill>
                  <a:schemeClr val="bg1"/>
                </a:solidFill>
              </a:rPr>
              <a:t>Doing God’s will is what matters – </a:t>
            </a:r>
            <a:r>
              <a:rPr lang="en-US" sz="3200" dirty="0">
                <a:solidFill>
                  <a:srgbClr val="FFC000"/>
                </a:solidFill>
              </a:rPr>
              <a:t>Matthew 21:28-31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6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Requires Outspokenness</a:t>
            </a:r>
          </a:p>
          <a:p>
            <a:r>
              <a:rPr lang="en-US" sz="3200" i="1" dirty="0">
                <a:solidFill>
                  <a:schemeClr val="bg1"/>
                </a:solidFill>
              </a:rPr>
              <a:t>“he had this testimony, that he pleased God.” 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Enoch prophesied for God – </a:t>
            </a:r>
            <a:r>
              <a:rPr lang="en-US" sz="3200" dirty="0">
                <a:solidFill>
                  <a:srgbClr val="FFC000"/>
                </a:solidFill>
              </a:rPr>
              <a:t>Jude 14-15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Hebrews were encouraged to be outspoken (confident) in their faith – </a:t>
            </a:r>
            <a:r>
              <a:rPr lang="en-US" sz="3200" dirty="0">
                <a:solidFill>
                  <a:srgbClr val="FFC000"/>
                </a:solidFill>
              </a:rPr>
              <a:t>Hebrews 10:35</a:t>
            </a:r>
          </a:p>
          <a:p>
            <a:r>
              <a:rPr lang="en-US" sz="3200" dirty="0">
                <a:solidFill>
                  <a:schemeClr val="bg1"/>
                </a:solidFill>
              </a:rPr>
              <a:t>Our faith is not to be kept to ourselves – </a:t>
            </a:r>
            <a:r>
              <a:rPr lang="en-US" sz="3200" dirty="0">
                <a:solidFill>
                  <a:srgbClr val="FFC000"/>
                </a:solidFill>
              </a:rPr>
              <a:t>Matthew 10:27-28, 32-33; Acts 8:4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648E4B-A3F2-8769-785A-0BEEFCA3E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302" y="-28054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It is a Blessing When the Faithful Go to be with God</a:t>
            </a:r>
          </a:p>
          <a:p>
            <a:r>
              <a:rPr lang="en-US" sz="3200" dirty="0">
                <a:solidFill>
                  <a:schemeClr val="bg1"/>
                </a:solidFill>
              </a:rPr>
              <a:t>God took Enoch early, without death, about mid-life – </a:t>
            </a:r>
            <a:r>
              <a:rPr lang="en-US" sz="3200" dirty="0">
                <a:solidFill>
                  <a:srgbClr val="FFC000"/>
                </a:solidFill>
              </a:rPr>
              <a:t>Hebrews 11:5</a:t>
            </a:r>
          </a:p>
          <a:p>
            <a:r>
              <a:rPr lang="en-US" sz="3200" dirty="0">
                <a:solidFill>
                  <a:schemeClr val="bg1"/>
                </a:solidFill>
              </a:rPr>
              <a:t>Enoch and Lamech, both 7</a:t>
            </a:r>
            <a:r>
              <a:rPr lang="en-US" sz="3200" baseline="30000" dirty="0">
                <a:solidFill>
                  <a:schemeClr val="bg1"/>
                </a:solidFill>
              </a:rPr>
              <a:t>th</a:t>
            </a:r>
            <a:r>
              <a:rPr lang="en-US" sz="3200" dirty="0">
                <a:solidFill>
                  <a:schemeClr val="bg1"/>
                </a:solidFill>
              </a:rPr>
              <a:t> sons from Adam (Seth and Cain), show the early divide in humankind – </a:t>
            </a:r>
            <a:r>
              <a:rPr lang="en-US" sz="3200" dirty="0">
                <a:solidFill>
                  <a:srgbClr val="FFC000"/>
                </a:solidFill>
              </a:rPr>
              <a:t>Genesis 4:16-24; 5:22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is a blessing to depart and be with the Lord –                       </a:t>
            </a:r>
            <a:r>
              <a:rPr lang="en-US" sz="3200" dirty="0">
                <a:solidFill>
                  <a:srgbClr val="FFC000"/>
                </a:solidFill>
              </a:rPr>
              <a:t>Philippians 1:21, 23; Psalm 116:15</a:t>
            </a:r>
          </a:p>
          <a:p>
            <a:pPr>
              <a:buFont typeface="Wingdings" pitchFamily="2" charset="2"/>
              <a:buChar char="v"/>
            </a:pPr>
            <a:endParaRPr lang="en-US" sz="3200" i="1" dirty="0">
              <a:solidFill>
                <a:schemeClr val="bg1"/>
              </a:solidFill>
            </a:endParaRP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1DE09C-08D2-F052-26C3-AA210FAD2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302" y="-28054"/>
            <a:ext cx="12258955" cy="20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30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F0051D2-7A18-6940-BE5B-A1CD616E9C20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gradFill>
            <a:gsLst>
              <a:gs pos="0">
                <a:srgbClr val="0E2331">
                  <a:alpha val="40000"/>
                </a:srgbClr>
              </a:gs>
              <a:gs pos="34000">
                <a:srgbClr val="0E2331">
                  <a:alpha val="70000"/>
                </a:srgbClr>
              </a:gs>
              <a:gs pos="60000">
                <a:srgbClr val="0E2331">
                  <a:alpha val="85000"/>
                </a:srgbClr>
              </a:gs>
              <a:gs pos="100000">
                <a:srgbClr val="0E233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101A1A-51A5-3E93-ACD5-B67E167B0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1370" y="-36772"/>
            <a:ext cx="12235701" cy="200335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5B6C9-F904-6E4E-BB1D-ECC99A6CA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212" y="1822453"/>
            <a:ext cx="11839575" cy="4777577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Faith Acts on God’s Word, Not the Status Quo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Noah had followed God up to the point of the judgment on the ungodly world – </a:t>
            </a:r>
            <a:r>
              <a:rPr lang="en-US" sz="3200" dirty="0">
                <a:solidFill>
                  <a:srgbClr val="FFC000"/>
                </a:solidFill>
              </a:rPr>
              <a:t>Genesis 6:5-9, 13, 17</a:t>
            </a:r>
          </a:p>
          <a:p>
            <a:r>
              <a:rPr lang="en-US" sz="3200" dirty="0">
                <a:solidFill>
                  <a:schemeClr val="bg1"/>
                </a:solidFill>
              </a:rPr>
              <a:t>The scoffers in Peter’s day trusted in the status quo – </a:t>
            </a:r>
            <a:r>
              <a:rPr lang="en-US" sz="3200" dirty="0">
                <a:solidFill>
                  <a:srgbClr val="FFC000"/>
                </a:solidFill>
              </a:rPr>
              <a:t>2 Peter 3:3-7</a:t>
            </a:r>
          </a:p>
          <a:p>
            <a:r>
              <a:rPr lang="en-US" sz="3200" dirty="0">
                <a:solidFill>
                  <a:schemeClr val="bg1"/>
                </a:solidFill>
              </a:rPr>
              <a:t>Noah trusted God’s words and acted accordingly. He did so for a long time – </a:t>
            </a:r>
            <a:r>
              <a:rPr lang="en-US" sz="3200" dirty="0">
                <a:solidFill>
                  <a:srgbClr val="FFC000"/>
                </a:solidFill>
              </a:rPr>
              <a:t>Genesis 6:3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6DC649A8-D7F3-3D47-9A5E-8F3747E53A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079" y="5365610"/>
            <a:ext cx="3466028" cy="1482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8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546</Words>
  <Application>Microsoft Macintosh PowerPoint</Application>
  <PresentationFormat>Widescreen</PresentationFormat>
  <Paragraphs>40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</dc:title>
  <dc:creator>Jeremiah Cox</dc:creator>
  <cp:lastModifiedBy>Jeremiah Cox</cp:lastModifiedBy>
  <cp:revision>26</cp:revision>
  <dcterms:created xsi:type="dcterms:W3CDTF">2020-05-19T20:53:09Z</dcterms:created>
  <dcterms:modified xsi:type="dcterms:W3CDTF">2025-12-27T19:07:09Z</dcterms:modified>
</cp:coreProperties>
</file>